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</p:sldIdLst>
  <p:sldSz cx="13004800" cy="9753600"/>
  <p:notesSz cx="6858000" cy="9144000"/>
  <p:defaultTextStyle>
    <a:lvl1pPr algn="ctr" defTabSz="584200">
      <a:defRPr sz="3800"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latin typeface="Helvetica Neue Medium"/>
        <a:ea typeface="Helvetica Neue Medium"/>
        <a:cs typeface="Helvetica Neue Medium"/>
        <a:sym typeface="Helvetica Neue Medium"/>
      </a:defRPr>
    </a:lvl1pPr>
    <a:lvl2pPr indent="228600" algn="ctr" defTabSz="584200">
      <a:defRPr sz="3800"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latin typeface="Helvetica Neue Medium"/>
        <a:ea typeface="Helvetica Neue Medium"/>
        <a:cs typeface="Helvetica Neue Medium"/>
        <a:sym typeface="Helvetica Neue Medium"/>
      </a:defRPr>
    </a:lvl2pPr>
    <a:lvl3pPr indent="457200" algn="ctr" defTabSz="584200">
      <a:defRPr sz="3800"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latin typeface="Helvetica Neue Medium"/>
        <a:ea typeface="Helvetica Neue Medium"/>
        <a:cs typeface="Helvetica Neue Medium"/>
        <a:sym typeface="Helvetica Neue Medium"/>
      </a:defRPr>
    </a:lvl3pPr>
    <a:lvl4pPr indent="685800" algn="ctr" defTabSz="584200">
      <a:defRPr sz="3800"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latin typeface="Helvetica Neue Medium"/>
        <a:ea typeface="Helvetica Neue Medium"/>
        <a:cs typeface="Helvetica Neue Medium"/>
        <a:sym typeface="Helvetica Neue Medium"/>
      </a:defRPr>
    </a:lvl4pPr>
    <a:lvl5pPr indent="914400" algn="ctr" defTabSz="584200">
      <a:defRPr sz="3800"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latin typeface="Helvetica Neue Medium"/>
        <a:ea typeface="Helvetica Neue Medium"/>
        <a:cs typeface="Helvetica Neue Medium"/>
        <a:sym typeface="Helvetica Neue Medium"/>
      </a:defRPr>
    </a:lvl5pPr>
    <a:lvl6pPr indent="1143000" algn="ctr" defTabSz="584200">
      <a:defRPr sz="3800"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latin typeface="Helvetica Neue Medium"/>
        <a:ea typeface="Helvetica Neue Medium"/>
        <a:cs typeface="Helvetica Neue Medium"/>
        <a:sym typeface="Helvetica Neue Medium"/>
      </a:defRPr>
    </a:lvl6pPr>
    <a:lvl7pPr indent="1371600" algn="ctr" defTabSz="584200">
      <a:defRPr sz="3800"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latin typeface="Helvetica Neue Medium"/>
        <a:ea typeface="Helvetica Neue Medium"/>
        <a:cs typeface="Helvetica Neue Medium"/>
        <a:sym typeface="Helvetica Neue Medium"/>
      </a:defRPr>
    </a:lvl7pPr>
    <a:lvl8pPr indent="1600200" algn="ctr" defTabSz="584200">
      <a:defRPr sz="3800"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latin typeface="Helvetica Neue Medium"/>
        <a:ea typeface="Helvetica Neue Medium"/>
        <a:cs typeface="Helvetica Neue Medium"/>
        <a:sym typeface="Helvetica Neue Medium"/>
      </a:defRPr>
    </a:lvl8pPr>
    <a:lvl9pPr indent="1828800" algn="ctr" defTabSz="584200">
      <a:defRPr sz="3800"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latin typeface="Helvetica Neue Medium"/>
        <a:ea typeface="Helvetica Neue Medium"/>
        <a:cs typeface="Helvetica Neue Medium"/>
        <a:sym typeface="Helvetica Neue Medium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" cap="flat">
              <a:solidFill>
                <a:srgbClr val="F0F0F0"/>
              </a:solidFill>
              <a:prstDash val="solid"/>
              <a:miter lim="400000"/>
            </a:ln>
          </a:top>
          <a:bottom>
            <a:ln w="6350" cap="flat">
              <a:solidFill>
                <a:srgbClr val="F0F0F0"/>
              </a:solidFill>
              <a:prstDash val="solid"/>
              <a:miter lim="400000"/>
            </a:ln>
          </a:bottom>
          <a:insideH>
            <a:ln w="6350" cap="flat">
              <a:solidFill>
                <a:srgbClr val="F0F0F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D6D6D">
              <a:alpha val="41000"/>
            </a:srgbClr>
          </a:solidFill>
        </a:fill>
      </a:tcStyle>
    </a:wholeTbl>
    <a:band2H>
      <a:tcTxStyle b="def" i="def"/>
      <a:tcStyle>
        <a:tcBdr/>
        <a:fill>
          <a:solidFill>
            <a:srgbClr val="4E4E4E">
              <a:alpha val="4100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F0F0F0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" cap="flat">
              <a:solidFill>
                <a:srgbClr val="F0F0F0"/>
              </a:solidFill>
              <a:prstDash val="solid"/>
              <a:miter lim="400000"/>
            </a:ln>
          </a:top>
          <a:bottom>
            <a:ln w="6350" cap="flat">
              <a:solidFill>
                <a:srgbClr val="F0F0F0"/>
              </a:solidFill>
              <a:prstDash val="solid"/>
              <a:miter lim="400000"/>
            </a:ln>
          </a:bottom>
          <a:insideH>
            <a:ln w="6350" cap="flat">
              <a:solidFill>
                <a:srgbClr val="F0F0F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6565">
              <a:alpha val="75000"/>
            </a:srgbClr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0F0F0"/>
              </a:solidFill>
              <a:prstDash val="solid"/>
              <a:miter lim="400000"/>
            </a:ln>
          </a:top>
          <a:bottom>
            <a:ln w="12700" cap="flat">
              <a:solidFill>
                <a:srgbClr val="F0F0F0"/>
              </a:solidFill>
              <a:prstDash val="solid"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861A1">
              <a:alpha val="80000"/>
            </a:srgbClr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0F0F0"/>
              </a:solidFill>
              <a:prstDash val="solid"/>
              <a:miter lim="400000"/>
            </a:ln>
          </a:top>
          <a:bottom>
            <a:ln w="25400" cap="flat">
              <a:solidFill>
                <a:srgbClr val="F0F0F0"/>
              </a:solidFill>
              <a:prstDash val="solid"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861A1">
              <a:alpha val="80000"/>
            </a:srgbClr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D6D6D">
              <a:alpha val="41000"/>
            </a:srgbClr>
          </a:solidFill>
        </a:fill>
      </a:tcStyle>
    </a:wholeTbl>
    <a:band2H>
      <a:tcTxStyle b="def" i="def"/>
      <a:tcStyle>
        <a:tcBdr/>
        <a:fill>
          <a:solidFill>
            <a:srgbClr val="909090">
              <a:alpha val="4100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6350" cap="flat">
              <a:solidFill>
                <a:srgbClr val="484745"/>
              </a:solidFill>
              <a:prstDash val="solid"/>
              <a:miter lim="400000"/>
            </a:ln>
          </a:left>
          <a:right>
            <a:ln w="6350" cap="flat">
              <a:solidFill>
                <a:srgbClr val="5E5D5B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6350" cap="flat">
              <a:solidFill>
                <a:srgbClr val="5E5D5B"/>
              </a:solidFill>
              <a:prstDash val="solid"/>
              <a:miter lim="400000"/>
            </a:ln>
          </a:insideV>
        </a:tcBdr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714717"/>
              </a:solidFill>
              <a:prstDash val="solid"/>
              <a:miter lim="400000"/>
            </a:ln>
          </a:left>
          <a:right>
            <a:ln w="12700" cap="flat">
              <a:solidFill>
                <a:srgbClr val="714717"/>
              </a:solidFill>
              <a:prstDash val="solid"/>
              <a:miter lim="400000"/>
            </a:ln>
          </a:right>
          <a:top>
            <a:ln w="6350" cap="flat">
              <a:solidFill>
                <a:srgbClr val="5E5D5B"/>
              </a:solidFill>
              <a:prstDash val="solid"/>
              <a:miter lim="400000"/>
            </a:ln>
          </a:top>
          <a:bottom>
            <a:ln w="6350" cap="flat">
              <a:solidFill>
                <a:srgbClr val="484745"/>
              </a:solidFill>
              <a:prstDash val="solid"/>
              <a:miter lim="400000"/>
            </a:ln>
          </a:bottom>
          <a:insideH>
            <a:ln w="12700" cap="flat">
              <a:solidFill>
                <a:srgbClr val="714717"/>
              </a:solidFill>
              <a:prstDash val="solid"/>
              <a:miter lim="400000"/>
            </a:ln>
          </a:insideH>
          <a:insideV>
            <a:ln w="12700" cap="flat">
              <a:solidFill>
                <a:srgbClr val="714717"/>
              </a:solidFill>
              <a:prstDash val="solid"/>
              <a:miter lim="400000"/>
            </a:ln>
          </a:insideV>
        </a:tcBdr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714717"/>
              </a:solidFill>
              <a:prstDash val="solid"/>
              <a:miter lim="400000"/>
            </a:ln>
          </a:left>
          <a:right>
            <a:ln w="12700" cap="flat">
              <a:solidFill>
                <a:srgbClr val="714717"/>
              </a:solidFill>
              <a:prstDash val="solid"/>
              <a:miter lim="400000"/>
            </a:ln>
          </a:right>
          <a:top>
            <a:ln w="6350" cap="flat">
              <a:solidFill>
                <a:srgbClr val="484745"/>
              </a:solidFill>
              <a:prstDash val="solid"/>
              <a:miter lim="400000"/>
            </a:ln>
          </a:top>
          <a:bottom>
            <a:ln w="6350" cap="flat">
              <a:solidFill>
                <a:srgbClr val="5E5D5B"/>
              </a:solidFill>
              <a:prstDash val="solid"/>
              <a:miter lim="400000"/>
            </a:ln>
          </a:bottom>
          <a:insideH>
            <a:ln w="12700" cap="flat">
              <a:solidFill>
                <a:srgbClr val="714717"/>
              </a:solidFill>
              <a:prstDash val="solid"/>
              <a:miter lim="400000"/>
            </a:ln>
          </a:insideH>
          <a:insideV>
            <a:ln w="12700" cap="flat">
              <a:solidFill>
                <a:srgbClr val="714717"/>
              </a:solidFill>
              <a:prstDash val="solid"/>
              <a:miter lim="400000"/>
            </a:ln>
          </a:insideV>
        </a:tcBdr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3F1D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3F1D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3F1D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D4D4D"/>
          </a:solidFill>
        </a:fill>
      </a:tcStyle>
    </a:wholeTbl>
    <a:band2H>
      <a:tcTxStyle b="def" i="def"/>
      <a:tcStyle>
        <a:tcBdr/>
        <a:fill>
          <a:solidFill>
            <a:srgbClr val="5A5A5A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F3F1DF"/>
              </a:solidFill>
              <a:prstDash val="solid"/>
              <a:miter lim="400000"/>
            </a:ln>
          </a:left>
          <a:right>
            <a:ln w="12700" cap="flat">
              <a:solidFill>
                <a:srgbClr val="F3F1DF"/>
              </a:solidFill>
              <a:prstDash val="solid"/>
              <a:miter lim="400000"/>
            </a:ln>
          </a:right>
          <a:top>
            <a:ln w="12700" cap="flat">
              <a:solidFill>
                <a:srgbClr val="F3F1DF"/>
              </a:solidFill>
              <a:prstDash val="solid"/>
              <a:miter lim="400000"/>
            </a:ln>
          </a:top>
          <a:bottom>
            <a:ln w="12700" cap="flat">
              <a:solidFill>
                <a:srgbClr val="F3F1DF"/>
              </a:solidFill>
              <a:prstDash val="solid"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solidFill>
                <a:srgbClr val="F3F1DF"/>
              </a:solidFill>
              <a:prstDash val="solid"/>
              <a:miter lim="400000"/>
            </a:ln>
          </a:insideV>
        </a:tcBdr>
        <a:fill>
          <a:solidFill>
            <a:srgbClr val="1A8F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3F1DF"/>
              </a:solidFill>
              <a:prstDash val="solid"/>
              <a:miter lim="400000"/>
            </a:ln>
          </a:top>
          <a:bottom>
            <a:ln w="12700" cap="flat">
              <a:solidFill>
                <a:srgbClr val="F3F1DF"/>
              </a:solidFill>
              <a:prstDash val="solid"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3F1DF"/>
              </a:solidFill>
              <a:prstDash val="solid"/>
              <a:miter lim="400000"/>
            </a:ln>
          </a:top>
          <a:bottom>
            <a:ln w="12700" cap="flat">
              <a:solidFill>
                <a:srgbClr val="F3F1DF"/>
              </a:solidFill>
              <a:prstDash val="solid"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D6D6D"/>
          </a:solidFill>
        </a:fill>
      </a:tcStyle>
    </a:wholeTbl>
    <a:band2H>
      <a:tcTxStyle b="def" i="def"/>
      <a:tcStyle>
        <a:tcBdr/>
        <a:fill>
          <a:solidFill>
            <a:srgbClr val="7D7D7D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C5C5B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28282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2A7A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0331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" cap="flat">
              <a:solidFill>
                <a:srgbClr val="FFFFFF"/>
              </a:solidFill>
              <a:prstDash val="solid"/>
              <a:miter lim="400000"/>
            </a:ln>
          </a:top>
          <a:bottom>
            <a:ln w="6350" cap="flat">
              <a:solidFill>
                <a:srgbClr val="FFFFFF"/>
              </a:solidFill>
              <a:prstDash val="solid"/>
              <a:miter lim="400000"/>
            </a:ln>
          </a:bottom>
          <a:insideH>
            <a:ln w="635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D5D5D"/>
          </a:solidFill>
        </a:fill>
      </a:tcStyle>
    </a:wholeTbl>
    <a:band2H>
      <a:tcTxStyle b="def" i="def"/>
      <a:tcStyle>
        <a:tcBdr/>
        <a:fill>
          <a:solidFill>
            <a:srgbClr val="696969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6350" cap="flat">
              <a:solidFill>
                <a:srgbClr val="FFFFFF"/>
              </a:solidFill>
              <a:prstDash val="solid"/>
              <a:miter lim="400000"/>
            </a:ln>
          </a:right>
          <a:top>
            <a:ln w="6350" cap="flat">
              <a:solidFill>
                <a:srgbClr val="FFFFFF"/>
              </a:solidFill>
              <a:prstDash val="solid"/>
              <a:miter lim="400000"/>
            </a:ln>
          </a:top>
          <a:bottom>
            <a:ln w="6350" cap="flat">
              <a:solidFill>
                <a:srgbClr val="FFFFFF"/>
              </a:solidFill>
              <a:prstDash val="solid"/>
              <a:miter lim="400000"/>
            </a:ln>
          </a:bottom>
          <a:insideH>
            <a:ln w="6350" cap="flat">
              <a:solidFill>
                <a:srgbClr val="FFFFFF"/>
              </a:solidFill>
              <a:prstDash val="solid"/>
              <a:miter lim="400000"/>
            </a:ln>
          </a:insideH>
          <a:insideV>
            <a:ln w="635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8787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635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635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87878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" cap="flat">
              <a:solidFill>
                <a:srgbClr val="F0F0F0"/>
              </a:solidFill>
              <a:prstDash val="solid"/>
              <a:miter lim="400000"/>
            </a:ln>
          </a:top>
          <a:bottom>
            <a:ln w="6350" cap="flat">
              <a:solidFill>
                <a:srgbClr val="F0F0F0"/>
              </a:solidFill>
              <a:prstDash val="solid"/>
              <a:miter lim="400000"/>
            </a:ln>
          </a:bottom>
          <a:insideH>
            <a:ln w="6350" cap="flat">
              <a:solidFill>
                <a:srgbClr val="F0F0F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0000">
              <a:alpha val="10000"/>
            </a:srgbClr>
          </a:solidFill>
        </a:fill>
      </a:tcStyle>
    </a:wholeTbl>
    <a:band2H>
      <a:tcTxStyle b="def" i="def"/>
      <a:tcStyle>
        <a:tcBdr/>
        <a:fill>
          <a:solidFill>
            <a:srgbClr val="888888">
              <a:alpha val="1000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F0F0F0"/>
              </a:solidFill>
              <a:prstDash val="solid"/>
              <a:miter lim="400000"/>
            </a:ln>
          </a:right>
          <a:top>
            <a:ln w="6350" cap="flat">
              <a:solidFill>
                <a:srgbClr val="F0F0F0"/>
              </a:solidFill>
              <a:prstDash val="solid"/>
              <a:miter lim="400000"/>
            </a:ln>
          </a:top>
          <a:bottom>
            <a:ln w="6350" cap="flat">
              <a:solidFill>
                <a:srgbClr val="F0F0F0"/>
              </a:solidFill>
              <a:prstDash val="solid"/>
              <a:miter lim="400000"/>
            </a:ln>
          </a:bottom>
          <a:insideH>
            <a:ln w="6350" cap="flat">
              <a:solidFill>
                <a:srgbClr val="F0F0F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0F0F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6350" cap="flat">
              <a:solidFill>
                <a:srgbClr val="F0F0F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F0F0F0"/>
              </a:solidFill>
              <a:prstDash val="solid"/>
              <a:miter lim="400000"/>
            </a:ln>
          </a:bottom>
          <a:insideH>
            <a:ln w="6350" cap="flat">
              <a:solidFill>
                <a:srgbClr val="F0F0F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762000" y="2463800"/>
            <a:ext cx="11480800" cy="2540000"/>
          </a:xfrm>
          <a:prstGeom prst="rect">
            <a:avLst/>
          </a:prstGeom>
        </p:spPr>
        <p:txBody>
          <a:bodyPr anchor="b"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6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Titolo Testo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762000" y="5156200"/>
            <a:ext cx="11480800" cy="8636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1pPr>
            <a:lvl2pPr marL="0" indent="22860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2pPr>
            <a:lvl3pPr marL="0" indent="45720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3pPr>
            <a:lvl4pPr marL="0" indent="68580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4pPr>
            <a:lvl5pPr marL="0" indent="91440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Corpo livello uno</a:t>
            </a:r>
            <a:endParaRPr sz="2400">
              <a:solidFill>
                <a:srgbClr val="FFFFFF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1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Corpo livello due</a:t>
            </a:r>
            <a:endParaRPr sz="2400">
              <a:solidFill>
                <a:srgbClr val="FFFFFF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2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Corpo livello tre</a:t>
            </a:r>
            <a:endParaRPr sz="2400">
              <a:solidFill>
                <a:srgbClr val="FFFFFF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3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Corpo livello quattro</a:t>
            </a:r>
            <a:endParaRPr sz="2400">
              <a:solidFill>
                <a:srgbClr val="FFFFFF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4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Livello 5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 - Oriz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762000" y="6883400"/>
            <a:ext cx="11480800" cy="1079500"/>
          </a:xfrm>
          <a:prstGeom prst="rect">
            <a:avLst/>
          </a:prstGeom>
        </p:spPr>
        <p:txBody>
          <a:bodyPr anchor="b"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6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Titolo Testo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762000" y="8128000"/>
            <a:ext cx="11480800" cy="9144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1pPr>
            <a:lvl2pPr marL="0" indent="22860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2pPr>
            <a:lvl3pPr marL="0" indent="45720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3pPr>
            <a:lvl4pPr marL="0" indent="68580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4pPr>
            <a:lvl5pPr marL="0" indent="91440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Corpo livello uno</a:t>
            </a:r>
            <a:endParaRPr sz="2400">
              <a:solidFill>
                <a:srgbClr val="FFFFFF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1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Corpo livello due</a:t>
            </a:r>
            <a:endParaRPr sz="2400">
              <a:solidFill>
                <a:srgbClr val="FFFFFF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2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Corpo livello tre</a:t>
            </a:r>
            <a:endParaRPr sz="2400">
              <a:solidFill>
                <a:srgbClr val="FFFFFF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3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Corpo livello quattro</a:t>
            </a:r>
            <a:endParaRPr sz="2400">
              <a:solidFill>
                <a:srgbClr val="FFFFFF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4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Livello 5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olo - Centr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762000" y="3517900"/>
            <a:ext cx="11480800" cy="2717800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6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Titolo Testo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762000" y="419100"/>
            <a:ext cx="5384800" cy="4597400"/>
          </a:xfrm>
          <a:prstGeom prst="rect">
            <a:avLst/>
          </a:prstGeom>
        </p:spPr>
        <p:txBody>
          <a:bodyPr anchor="b"/>
          <a:lstStyle>
            <a:lvl1pPr>
              <a:defRPr sz="5200"/>
            </a:lvl1pPr>
          </a:lstStyle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52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Titolo Testo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762000" y="5245100"/>
            <a:ext cx="5384800" cy="38100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1pPr>
            <a:lvl2pPr marL="0" indent="22860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2pPr>
            <a:lvl3pPr marL="0" indent="45720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3pPr>
            <a:lvl4pPr marL="0" indent="68580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4pPr>
            <a:lvl5pPr marL="0" indent="91440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Corpo livello uno</a:t>
            </a:r>
            <a:endParaRPr sz="2400">
              <a:solidFill>
                <a:srgbClr val="FFFFFF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1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Corpo livello due</a:t>
            </a:r>
            <a:endParaRPr sz="2400">
              <a:solidFill>
                <a:srgbClr val="FFFFFF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2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Corpo livello tre</a:t>
            </a:r>
            <a:endParaRPr sz="2400">
              <a:solidFill>
                <a:srgbClr val="FFFFFF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3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Corpo livello quattro</a:t>
            </a:r>
            <a:endParaRPr sz="2400">
              <a:solidFill>
                <a:srgbClr val="FFFFFF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4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Livello 5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olo - In al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6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Titolo Testo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olo e 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6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Titolo Testo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400">
                <a:solidFill>
                  <a:srgbClr val="EBEBEB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Corpo livello uno</a:t>
            </a:r>
            <a:endParaRPr sz="3400">
              <a:solidFill>
                <a:srgbClr val="EBEBEB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1">
              <a:defRPr sz="1800">
                <a:solidFill>
                  <a:srgbClr val="000000"/>
                </a:solidFill>
                <a:effectLst/>
              </a:defRPr>
            </a:pPr>
            <a:r>
              <a:rPr sz="3400">
                <a:solidFill>
                  <a:srgbClr val="EBEBEB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Corpo livello due</a:t>
            </a:r>
            <a:endParaRPr sz="3400">
              <a:solidFill>
                <a:srgbClr val="EBEBEB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2">
              <a:defRPr sz="1800">
                <a:solidFill>
                  <a:srgbClr val="000000"/>
                </a:solidFill>
                <a:effectLst/>
              </a:defRPr>
            </a:pPr>
            <a:r>
              <a:rPr sz="3400">
                <a:solidFill>
                  <a:srgbClr val="EBEBEB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Corpo livello tre</a:t>
            </a:r>
            <a:endParaRPr sz="3400">
              <a:solidFill>
                <a:srgbClr val="EBEBEB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3">
              <a:defRPr sz="1800">
                <a:solidFill>
                  <a:srgbClr val="000000"/>
                </a:solidFill>
                <a:effectLst/>
              </a:defRPr>
            </a:pPr>
            <a:r>
              <a:rPr sz="3400">
                <a:solidFill>
                  <a:srgbClr val="EBEBEB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Corpo livello quattro</a:t>
            </a:r>
            <a:endParaRPr sz="3400">
              <a:solidFill>
                <a:srgbClr val="EBEBEB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4">
              <a:defRPr sz="1800">
                <a:solidFill>
                  <a:srgbClr val="000000"/>
                </a:solidFill>
                <a:effectLst/>
              </a:defRPr>
            </a:pPr>
            <a:r>
              <a:rPr sz="3400">
                <a:solidFill>
                  <a:srgbClr val="EBEBEB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Livello 5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olo, punti elenco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6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Titolo Testo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762000" y="2374900"/>
            <a:ext cx="5384800" cy="68072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buClr>
                <a:srgbClr val="EBEBEB"/>
              </a:buClr>
              <a:defRPr sz="2800"/>
            </a:lvl1pPr>
            <a:lvl2pPr marL="685800" indent="-342900">
              <a:spcBef>
                <a:spcPts val="3200"/>
              </a:spcBef>
              <a:buClr>
                <a:srgbClr val="EBEBEB"/>
              </a:buClr>
              <a:defRPr sz="2800"/>
            </a:lvl2pPr>
            <a:lvl3pPr marL="1028700" indent="-342900">
              <a:spcBef>
                <a:spcPts val="3200"/>
              </a:spcBef>
              <a:buClr>
                <a:srgbClr val="EBEBEB"/>
              </a:buClr>
              <a:defRPr sz="2800"/>
            </a:lvl3pPr>
            <a:lvl4pPr marL="1371600" indent="-342900">
              <a:spcBef>
                <a:spcPts val="3200"/>
              </a:spcBef>
              <a:buClr>
                <a:srgbClr val="EBEBEB"/>
              </a:buClr>
              <a:defRPr sz="2800"/>
            </a:lvl4pPr>
            <a:lvl5pPr marL="1714500" indent="-342900">
              <a:spcBef>
                <a:spcPts val="3200"/>
              </a:spcBef>
              <a:buClr>
                <a:srgbClr val="EBEBEB"/>
              </a:buClr>
              <a:defRPr sz="2800"/>
            </a:lvl5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800">
                <a:solidFill>
                  <a:srgbClr val="EBEBEB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Corpo livello uno</a:t>
            </a:r>
            <a:endParaRPr sz="2800">
              <a:solidFill>
                <a:srgbClr val="EBEBEB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1">
              <a:defRPr sz="1800">
                <a:solidFill>
                  <a:srgbClr val="000000"/>
                </a:solidFill>
                <a:effectLst/>
              </a:defRPr>
            </a:pPr>
            <a:r>
              <a:rPr sz="2800">
                <a:solidFill>
                  <a:srgbClr val="EBEBEB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Corpo livello due</a:t>
            </a:r>
            <a:endParaRPr sz="2800">
              <a:solidFill>
                <a:srgbClr val="EBEBEB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2">
              <a:defRPr sz="1800">
                <a:solidFill>
                  <a:srgbClr val="000000"/>
                </a:solidFill>
                <a:effectLst/>
              </a:defRPr>
            </a:pPr>
            <a:r>
              <a:rPr sz="2800">
                <a:solidFill>
                  <a:srgbClr val="EBEBEB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Corpo livello tre</a:t>
            </a:r>
            <a:endParaRPr sz="2800">
              <a:solidFill>
                <a:srgbClr val="EBEBEB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3">
              <a:defRPr sz="1800">
                <a:solidFill>
                  <a:srgbClr val="000000"/>
                </a:solidFill>
                <a:effectLst/>
              </a:defRPr>
            </a:pPr>
            <a:r>
              <a:rPr sz="2800">
                <a:solidFill>
                  <a:srgbClr val="EBEBEB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Corpo livello quattro</a:t>
            </a:r>
            <a:endParaRPr sz="2800">
              <a:solidFill>
                <a:srgbClr val="EBEBEB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4">
              <a:defRPr sz="1800">
                <a:solidFill>
                  <a:srgbClr val="000000"/>
                </a:solidFill>
                <a:effectLst/>
              </a:defRPr>
            </a:pPr>
            <a:r>
              <a:rPr sz="2800">
                <a:solidFill>
                  <a:srgbClr val="EBEBEB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Livello 5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762000" y="965200"/>
            <a:ext cx="11480800" cy="78232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400">
                <a:solidFill>
                  <a:srgbClr val="EBEBEB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Corpo livello uno</a:t>
            </a:r>
            <a:endParaRPr sz="3400">
              <a:solidFill>
                <a:srgbClr val="EBEBEB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1">
              <a:defRPr sz="1800">
                <a:solidFill>
                  <a:srgbClr val="000000"/>
                </a:solidFill>
                <a:effectLst/>
              </a:defRPr>
            </a:pPr>
            <a:r>
              <a:rPr sz="3400">
                <a:solidFill>
                  <a:srgbClr val="EBEBEB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Corpo livello due</a:t>
            </a:r>
            <a:endParaRPr sz="3400">
              <a:solidFill>
                <a:srgbClr val="EBEBEB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2">
              <a:defRPr sz="1800">
                <a:solidFill>
                  <a:srgbClr val="000000"/>
                </a:solidFill>
                <a:effectLst/>
              </a:defRPr>
            </a:pPr>
            <a:r>
              <a:rPr sz="3400">
                <a:solidFill>
                  <a:srgbClr val="EBEBEB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Corpo livello tre</a:t>
            </a:r>
            <a:endParaRPr sz="3400">
              <a:solidFill>
                <a:srgbClr val="EBEBEB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3">
              <a:defRPr sz="1800">
                <a:solidFill>
                  <a:srgbClr val="000000"/>
                </a:solidFill>
                <a:effectLst/>
              </a:defRPr>
            </a:pPr>
            <a:r>
              <a:rPr sz="3400">
                <a:solidFill>
                  <a:srgbClr val="EBEBEB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Corpo livello quattro</a:t>
            </a:r>
            <a:endParaRPr sz="3400">
              <a:solidFill>
                <a:srgbClr val="EBEBEB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4">
              <a:defRPr sz="1800">
                <a:solidFill>
                  <a:srgbClr val="000000"/>
                </a:solidFill>
                <a:effectLst/>
              </a:defRPr>
            </a:pPr>
            <a:r>
              <a:rPr sz="3400">
                <a:solidFill>
                  <a:srgbClr val="EBEBEB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Livello 5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 - 3 per 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762000" y="203200"/>
            <a:ext cx="11480800" cy="2146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6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Titolo Testo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762000" y="2413000"/>
            <a:ext cx="11480800" cy="6362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400">
                <a:solidFill>
                  <a:srgbClr val="EBEBEB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Corpo livello uno</a:t>
            </a:r>
            <a:endParaRPr sz="3400">
              <a:solidFill>
                <a:srgbClr val="EBEBEB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1">
              <a:defRPr sz="1800">
                <a:solidFill>
                  <a:srgbClr val="000000"/>
                </a:solidFill>
                <a:effectLst/>
              </a:defRPr>
            </a:pPr>
            <a:r>
              <a:rPr sz="3400">
                <a:solidFill>
                  <a:srgbClr val="EBEBEB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Corpo livello due</a:t>
            </a:r>
            <a:endParaRPr sz="3400">
              <a:solidFill>
                <a:srgbClr val="EBEBEB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2">
              <a:defRPr sz="1800">
                <a:solidFill>
                  <a:srgbClr val="000000"/>
                </a:solidFill>
                <a:effectLst/>
              </a:defRPr>
            </a:pPr>
            <a:r>
              <a:rPr sz="3400">
                <a:solidFill>
                  <a:srgbClr val="EBEBEB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Corpo livello tre</a:t>
            </a:r>
            <a:endParaRPr sz="3400">
              <a:solidFill>
                <a:srgbClr val="EBEBEB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3">
              <a:defRPr sz="1800">
                <a:solidFill>
                  <a:srgbClr val="000000"/>
                </a:solidFill>
                <a:effectLst/>
              </a:defRPr>
            </a:pPr>
            <a:r>
              <a:rPr sz="3400">
                <a:solidFill>
                  <a:srgbClr val="EBEBEB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Corpo livello quattro</a:t>
            </a:r>
            <a:endParaRPr sz="3400">
              <a:solidFill>
                <a:srgbClr val="EBEBEB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4">
              <a:defRPr sz="1800">
                <a:solidFill>
                  <a:srgbClr val="000000"/>
                </a:solidFill>
                <a:effectLst/>
              </a:defRPr>
            </a:pPr>
            <a:r>
              <a:rPr sz="3400">
                <a:solidFill>
                  <a:srgbClr val="EBEBEB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Livello 5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ransition spd="med" advClick="1"/>
  <p:txStyles>
    <p:titleStyle>
      <a:lvl1pPr algn="ctr" defTabSz="584200">
        <a:defRPr b="1" sz="6400"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latin typeface="+mn-lt"/>
          <a:ea typeface="+mn-ea"/>
          <a:cs typeface="+mn-cs"/>
          <a:sym typeface="Helvetica Neue"/>
        </a:defRPr>
      </a:lvl1pPr>
      <a:lvl2pPr indent="228600" algn="ctr" defTabSz="584200">
        <a:defRPr b="1" sz="6400"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latin typeface="+mn-lt"/>
          <a:ea typeface="+mn-ea"/>
          <a:cs typeface="+mn-cs"/>
          <a:sym typeface="Helvetica Neue"/>
        </a:defRPr>
      </a:lvl2pPr>
      <a:lvl3pPr indent="457200" algn="ctr" defTabSz="584200">
        <a:defRPr b="1" sz="6400"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latin typeface="+mn-lt"/>
          <a:ea typeface="+mn-ea"/>
          <a:cs typeface="+mn-cs"/>
          <a:sym typeface="Helvetica Neue"/>
        </a:defRPr>
      </a:lvl3pPr>
      <a:lvl4pPr indent="685800" algn="ctr" defTabSz="584200">
        <a:defRPr b="1" sz="6400"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latin typeface="+mn-lt"/>
          <a:ea typeface="+mn-ea"/>
          <a:cs typeface="+mn-cs"/>
          <a:sym typeface="Helvetica Neue"/>
        </a:defRPr>
      </a:lvl4pPr>
      <a:lvl5pPr indent="914400" algn="ctr" defTabSz="584200">
        <a:defRPr b="1" sz="6400"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latin typeface="+mn-lt"/>
          <a:ea typeface="+mn-ea"/>
          <a:cs typeface="+mn-cs"/>
          <a:sym typeface="Helvetica Neue"/>
        </a:defRPr>
      </a:lvl5pPr>
      <a:lvl6pPr indent="1143000" algn="ctr" defTabSz="584200">
        <a:defRPr b="1" sz="6400"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latin typeface="+mn-lt"/>
          <a:ea typeface="+mn-ea"/>
          <a:cs typeface="+mn-cs"/>
          <a:sym typeface="Helvetica Neue"/>
        </a:defRPr>
      </a:lvl6pPr>
      <a:lvl7pPr indent="1371600" algn="ctr" defTabSz="584200">
        <a:defRPr b="1" sz="6400"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latin typeface="+mn-lt"/>
          <a:ea typeface="+mn-ea"/>
          <a:cs typeface="+mn-cs"/>
          <a:sym typeface="Helvetica Neue"/>
        </a:defRPr>
      </a:lvl7pPr>
      <a:lvl8pPr indent="1600200" algn="ctr" defTabSz="584200">
        <a:defRPr b="1" sz="6400"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latin typeface="+mn-lt"/>
          <a:ea typeface="+mn-ea"/>
          <a:cs typeface="+mn-cs"/>
          <a:sym typeface="Helvetica Neue"/>
        </a:defRPr>
      </a:lvl8pPr>
      <a:lvl9pPr indent="1828800" algn="ctr" defTabSz="584200">
        <a:defRPr b="1" sz="6400"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latin typeface="+mn-lt"/>
          <a:ea typeface="+mn-ea"/>
          <a:cs typeface="+mn-cs"/>
          <a:sym typeface="Helvetica Neue"/>
        </a:defRPr>
      </a:lvl9pPr>
    </p:titleStyle>
    <p:bodyStyle>
      <a:lvl1pPr marL="406400" indent="-406400" defTabSz="584200">
        <a:spcBef>
          <a:spcPts val="4200"/>
        </a:spcBef>
        <a:buSzPct val="75000"/>
        <a:buChar char="•"/>
        <a:defRPr sz="3400">
          <a:solidFill>
            <a:srgbClr val="EBEBEB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latin typeface="Helvetica Neue Medium"/>
          <a:ea typeface="Helvetica Neue Medium"/>
          <a:cs typeface="Helvetica Neue Medium"/>
          <a:sym typeface="Helvetica Neue Medium"/>
        </a:defRPr>
      </a:lvl1pPr>
      <a:lvl2pPr marL="812800" indent="-406400" defTabSz="584200">
        <a:spcBef>
          <a:spcPts val="4200"/>
        </a:spcBef>
        <a:buSzPct val="75000"/>
        <a:buChar char="•"/>
        <a:defRPr sz="3400">
          <a:solidFill>
            <a:srgbClr val="EBEBEB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latin typeface="Helvetica Neue Medium"/>
          <a:ea typeface="Helvetica Neue Medium"/>
          <a:cs typeface="Helvetica Neue Medium"/>
          <a:sym typeface="Helvetica Neue Medium"/>
        </a:defRPr>
      </a:lvl2pPr>
      <a:lvl3pPr marL="1219200" indent="-406400" defTabSz="584200">
        <a:spcBef>
          <a:spcPts val="4200"/>
        </a:spcBef>
        <a:buSzPct val="75000"/>
        <a:buChar char="•"/>
        <a:defRPr sz="3400">
          <a:solidFill>
            <a:srgbClr val="EBEBEB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latin typeface="Helvetica Neue Medium"/>
          <a:ea typeface="Helvetica Neue Medium"/>
          <a:cs typeface="Helvetica Neue Medium"/>
          <a:sym typeface="Helvetica Neue Medium"/>
        </a:defRPr>
      </a:lvl3pPr>
      <a:lvl4pPr marL="1625600" indent="-406400" defTabSz="584200">
        <a:spcBef>
          <a:spcPts val="4200"/>
        </a:spcBef>
        <a:buSzPct val="75000"/>
        <a:buChar char="•"/>
        <a:defRPr sz="3400">
          <a:solidFill>
            <a:srgbClr val="EBEBEB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latin typeface="Helvetica Neue Medium"/>
          <a:ea typeface="Helvetica Neue Medium"/>
          <a:cs typeface="Helvetica Neue Medium"/>
          <a:sym typeface="Helvetica Neue Medium"/>
        </a:defRPr>
      </a:lvl4pPr>
      <a:lvl5pPr marL="2032000" indent="-406400" defTabSz="584200">
        <a:spcBef>
          <a:spcPts val="4200"/>
        </a:spcBef>
        <a:buSzPct val="75000"/>
        <a:buChar char="•"/>
        <a:defRPr sz="3400">
          <a:solidFill>
            <a:srgbClr val="EBEBEB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latin typeface="Helvetica Neue Medium"/>
          <a:ea typeface="Helvetica Neue Medium"/>
          <a:cs typeface="Helvetica Neue Medium"/>
          <a:sym typeface="Helvetica Neue Medium"/>
        </a:defRPr>
      </a:lvl5pPr>
      <a:lvl6pPr marL="2438400" indent="-406400" defTabSz="584200">
        <a:spcBef>
          <a:spcPts val="4200"/>
        </a:spcBef>
        <a:buSzPct val="75000"/>
        <a:buChar char="•"/>
        <a:defRPr sz="3400">
          <a:solidFill>
            <a:srgbClr val="EBEBEB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latin typeface="Helvetica Neue Medium"/>
          <a:ea typeface="Helvetica Neue Medium"/>
          <a:cs typeface="Helvetica Neue Medium"/>
          <a:sym typeface="Helvetica Neue Medium"/>
        </a:defRPr>
      </a:lvl6pPr>
      <a:lvl7pPr marL="2844800" indent="-406400" defTabSz="584200">
        <a:spcBef>
          <a:spcPts val="4200"/>
        </a:spcBef>
        <a:buSzPct val="75000"/>
        <a:buChar char="•"/>
        <a:defRPr sz="3400">
          <a:solidFill>
            <a:srgbClr val="EBEBEB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latin typeface="Helvetica Neue Medium"/>
          <a:ea typeface="Helvetica Neue Medium"/>
          <a:cs typeface="Helvetica Neue Medium"/>
          <a:sym typeface="Helvetica Neue Medium"/>
        </a:defRPr>
      </a:lvl7pPr>
      <a:lvl8pPr marL="3251200" indent="-406400" defTabSz="584200">
        <a:spcBef>
          <a:spcPts val="4200"/>
        </a:spcBef>
        <a:buSzPct val="75000"/>
        <a:buChar char="•"/>
        <a:defRPr sz="3400">
          <a:solidFill>
            <a:srgbClr val="EBEBEB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latin typeface="Helvetica Neue Medium"/>
          <a:ea typeface="Helvetica Neue Medium"/>
          <a:cs typeface="Helvetica Neue Medium"/>
          <a:sym typeface="Helvetica Neue Medium"/>
        </a:defRPr>
      </a:lvl8pPr>
      <a:lvl9pPr marL="3657600" indent="-406400" defTabSz="584200">
        <a:spcBef>
          <a:spcPts val="4200"/>
        </a:spcBef>
        <a:buSzPct val="75000"/>
        <a:buChar char="•"/>
        <a:defRPr sz="3400">
          <a:solidFill>
            <a:srgbClr val="EBEBEB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latin typeface="Helvetica Neue Medium"/>
          <a:ea typeface="Helvetica Neue Medium"/>
          <a:cs typeface="Helvetica Neue Medium"/>
          <a:sym typeface="Helvetica Neue Medium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Neue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Neue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Neue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Neue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Neue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Neue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Neue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Neue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336AA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title"/>
          </p:nvPr>
        </p:nvSpPr>
        <p:spPr>
          <a:xfrm>
            <a:off x="762000" y="2476500"/>
            <a:ext cx="11480800" cy="2540000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6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I diritti fondamentali nello spazio giuridico europeo</a:t>
            </a:r>
          </a:p>
        </p:txBody>
      </p:sp>
      <p:sp>
        <p:nvSpPr>
          <p:cNvPr id="33" name="Shape 3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Virgilio D’Antonio</a:t>
            </a:r>
            <a:endParaRPr sz="2400">
              <a:solidFill>
                <a:srgbClr val="FFFFFF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01 luglio 2015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336AA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 defTabSz="461518">
              <a:defRPr b="0" sz="1800">
                <a:solidFill>
                  <a:srgbClr val="000000"/>
                </a:solidFill>
                <a:effectLst/>
              </a:defRPr>
            </a:pPr>
            <a:r>
              <a:rPr b="1" sz="5056">
                <a:solidFill>
                  <a:srgbClr val="FFFFFF"/>
                </a:solidFill>
                <a:effectLst>
                  <a:outerShdw sx="100000" sy="100000" kx="0" ky="0" algn="b" rotWithShape="0" blurRad="40132" dist="20066" dir="5400000">
                    <a:srgbClr val="000000"/>
                  </a:outerShdw>
                </a:effectLst>
              </a:rPr>
              <a:t>CITTADINANZA EUROPEA: </a:t>
            </a:r>
            <a:endParaRPr b="1" sz="5056">
              <a:solidFill>
                <a:srgbClr val="FFFFFF"/>
              </a:solidFill>
              <a:effectLst>
                <a:outerShdw sx="100000" sy="100000" kx="0" ky="0" algn="b" rotWithShape="0" blurRad="40132" dist="20066" dir="5400000">
                  <a:srgbClr val="000000"/>
                </a:outerShdw>
              </a:effectLst>
            </a:endParaRPr>
          </a:p>
          <a:p>
            <a:pPr lvl="0" defTabSz="461518">
              <a:defRPr b="0" sz="1800">
                <a:solidFill>
                  <a:srgbClr val="000000"/>
                </a:solidFill>
                <a:effectLst/>
              </a:defRPr>
            </a:pPr>
            <a:r>
              <a:rPr b="1" sz="5056">
                <a:solidFill>
                  <a:srgbClr val="FFFFFF"/>
                </a:solidFill>
                <a:effectLst>
                  <a:outerShdw sx="100000" sy="100000" kx="0" ky="0" algn="b" rotWithShape="0" blurRad="40132" dist="20066" dir="5400000">
                    <a:srgbClr val="000000"/>
                  </a:outerShdw>
                </a:effectLst>
              </a:rPr>
              <a:t>IL </a:t>
            </a:r>
            <a:r>
              <a:rPr b="1" i="1" sz="5056">
                <a:solidFill>
                  <a:srgbClr val="FFFFFF"/>
                </a:solidFill>
                <a:effectLst>
                  <a:outerShdw sx="100000" sy="100000" kx="0" ky="0" algn="b" rotWithShape="0" blurRad="40132" dist="20066" dir="5400000">
                    <a:srgbClr val="000000"/>
                  </a:outerShdw>
                </a:effectLst>
              </a:rPr>
              <a:t>CIVES </a:t>
            </a:r>
            <a:r>
              <a:rPr b="1" sz="5056">
                <a:solidFill>
                  <a:srgbClr val="FFFFFF"/>
                </a:solidFill>
                <a:effectLst>
                  <a:outerShdw sx="100000" sy="100000" kx="0" ky="0" algn="b" rotWithShape="0" blurRad="40132" dist="20066" dir="5400000">
                    <a:srgbClr val="000000"/>
                  </a:outerShdw>
                </a:effectLst>
              </a:rPr>
              <a:t>(I)</a:t>
            </a:r>
            <a:endParaRPr b="1" sz="5056">
              <a:solidFill>
                <a:srgbClr val="FFFFFF"/>
              </a:solidFill>
              <a:effectLst>
                <a:outerShdw sx="100000" sy="100000" kx="0" ky="0" algn="b" rotWithShape="0" blurRad="40132" dist="20066" dir="5400000">
                  <a:srgbClr val="000000"/>
                </a:outerShdw>
              </a:effectLst>
            </a:endParaRPr>
          </a:p>
          <a:p>
            <a:pPr lvl="0" defTabSz="461518">
              <a:defRPr b="0" sz="1800">
                <a:solidFill>
                  <a:srgbClr val="000000"/>
                </a:solidFill>
                <a:effectLst/>
              </a:defRPr>
            </a:pPr>
            <a:r>
              <a:rPr b="1" sz="3160">
                <a:solidFill>
                  <a:srgbClr val="FFFFFF"/>
                </a:solidFill>
                <a:effectLst>
                  <a:outerShdw sx="100000" sy="100000" kx="0" ky="0" algn="b" rotWithShape="0" blurRad="40132" dist="20066" dir="5400000">
                    <a:srgbClr val="000000"/>
                  </a:outerShdw>
                </a:effectLst>
              </a:rPr>
              <a:t>(Maastricht - 1992)</a:t>
            </a:r>
          </a:p>
        </p:txBody>
      </p:sp>
      <p:sp>
        <p:nvSpPr>
          <p:cNvPr id="60" name="Shape 6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0" algn="ctr" defTabSz="443991">
              <a:spcBef>
                <a:spcPts val="3100"/>
              </a:spcBef>
              <a:buSzTx/>
              <a:buNone/>
              <a:defRPr sz="1800">
                <a:solidFill>
                  <a:srgbClr val="000000"/>
                </a:solidFill>
                <a:effectLst/>
              </a:defRPr>
            </a:pPr>
            <a:r>
              <a:rPr b="1" sz="3040">
                <a:solidFill>
                  <a:srgbClr val="EBEBEB"/>
                </a:solidFill>
                <a:effectLst>
                  <a:outerShdw sx="100000" sy="100000" kx="0" ky="0" algn="b" rotWithShape="0" blurRad="38608" dist="19304" dir="54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 Neue"/>
              </a:rPr>
              <a:t>Costruzione del </a:t>
            </a:r>
            <a:r>
              <a:rPr b="1" i="1" sz="3040">
                <a:solidFill>
                  <a:srgbClr val="EBEBEB"/>
                </a:solidFill>
                <a:effectLst>
                  <a:outerShdw sx="100000" sy="100000" kx="0" ky="0" algn="b" rotWithShape="0" blurRad="38608" dist="19304" dir="54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 Neue"/>
              </a:rPr>
              <a:t>cives</a:t>
            </a:r>
            <a:r>
              <a:rPr b="1" sz="3040">
                <a:solidFill>
                  <a:srgbClr val="EBEBEB"/>
                </a:solidFill>
                <a:effectLst>
                  <a:outerShdw sx="100000" sy="100000" kx="0" ky="0" algn="b" rotWithShape="0" blurRad="38608" dist="19304" dir="54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 Neue"/>
              </a:rPr>
              <a:t> europeo: diritti politici</a:t>
            </a:r>
            <a:endParaRPr b="1" sz="3040">
              <a:solidFill>
                <a:srgbClr val="EBEBEB"/>
              </a:solidFill>
              <a:effectLst>
                <a:outerShdw sx="100000" sy="100000" kx="0" ky="0" algn="b" rotWithShape="0" blurRad="38608" dist="19304" dir="5400000">
                  <a:srgbClr val="000000"/>
                </a:outerShdw>
              </a:effectLst>
              <a:latin typeface="+mn-lt"/>
              <a:ea typeface="+mn-ea"/>
              <a:cs typeface="+mn-cs"/>
              <a:sym typeface="Helvetica Neue"/>
            </a:endParaRPr>
          </a:p>
          <a:p>
            <a:pPr lvl="0" marL="308863" indent="-308863" algn="just" defTabSz="443991">
              <a:spcBef>
                <a:spcPts val="31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584">
                <a:solidFill>
                  <a:srgbClr val="EBEBEB"/>
                </a:solidFill>
                <a:effectLst>
                  <a:outerShdw sx="100000" sy="100000" kx="0" ky="0" algn="b" rotWithShape="0" blurRad="38608" dist="19304" dir="5400000">
                    <a:srgbClr val="000000"/>
                  </a:outerShdw>
                </a:effectLst>
              </a:rPr>
              <a:t>ORDINAMENTO SINGOLI STATI MEMBRI:</a:t>
            </a:r>
            <a:endParaRPr sz="2584">
              <a:solidFill>
                <a:srgbClr val="EBEBEB"/>
              </a:solidFill>
              <a:effectLst>
                <a:outerShdw sx="100000" sy="100000" kx="0" ky="0" algn="b" rotWithShape="0" blurRad="38608" dist="19304" dir="5400000">
                  <a:srgbClr val="000000"/>
                </a:outerShdw>
              </a:effectLst>
            </a:endParaRPr>
          </a:p>
          <a:p>
            <a:pPr lvl="1" marL="617727" indent="-308863" algn="just" defTabSz="443991">
              <a:spcBef>
                <a:spcPts val="31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80">
                <a:solidFill>
                  <a:srgbClr val="FFFFFF"/>
                </a:solidFill>
                <a:effectLst>
                  <a:outerShdw sx="100000" sy="100000" kx="0" ky="0" algn="b" rotWithShape="0" blurRad="38608" dist="19304" dir="5400000">
                    <a:srgbClr val="000000"/>
                  </a:outerShdw>
                </a:effectLst>
              </a:rPr>
              <a:t>Libertà di circolazione </a:t>
            </a:r>
            <a:r>
              <a:rPr sz="2280">
                <a:solidFill>
                  <a:srgbClr val="EBEBEB"/>
                </a:solidFill>
                <a:effectLst>
                  <a:outerShdw sx="100000" sy="100000" kx="0" ky="0" algn="b" rotWithShape="0" blurRad="38608" dist="19304" dir="5400000">
                    <a:srgbClr val="000000"/>
                  </a:outerShdw>
                </a:effectLst>
              </a:rPr>
              <a:t>e di soggiorno di ogni cittadino europeo nel territorio di uno Stato membro (art. 21 TFUE)</a:t>
            </a:r>
            <a:endParaRPr sz="2280">
              <a:solidFill>
                <a:srgbClr val="EBEBEB"/>
              </a:solidFill>
              <a:effectLst>
                <a:outerShdw sx="100000" sy="100000" kx="0" ky="0" algn="b" rotWithShape="0" blurRad="38608" dist="19304" dir="5400000">
                  <a:srgbClr val="000000"/>
                </a:outerShdw>
              </a:effectLst>
            </a:endParaRPr>
          </a:p>
          <a:p>
            <a:pPr lvl="1" marL="617727" indent="-308863" algn="just" defTabSz="443991">
              <a:spcBef>
                <a:spcPts val="31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80">
                <a:solidFill>
                  <a:srgbClr val="EBEBEB"/>
                </a:solidFill>
                <a:effectLst>
                  <a:outerShdw sx="100000" sy="100000" kx="0" ky="0" algn="b" rotWithShape="0" blurRad="38608" dist="19304" dir="5400000">
                    <a:srgbClr val="000000"/>
                  </a:outerShdw>
                </a:effectLst>
              </a:rPr>
              <a:t>D</a:t>
            </a:r>
            <a:r>
              <a:rPr sz="2280">
                <a:solidFill>
                  <a:srgbClr val="FFFFFF"/>
                </a:solidFill>
                <a:effectLst>
                  <a:outerShdw sx="100000" sy="100000" kx="0" ky="0" algn="b" rotWithShape="0" blurRad="38608" dist="19304" dir="5400000">
                    <a:srgbClr val="000000"/>
                  </a:outerShdw>
                </a:effectLst>
              </a:rPr>
              <a:t>iritto di voto attivo e passivo nelle elezioni comunali nello Stato membro in cui risiede, alla pari dei cittadini di tale Stato (art. 22 TFUE), e nelle elezioni europee</a:t>
            </a:r>
            <a:endParaRPr sz="2280">
              <a:solidFill>
                <a:srgbClr val="FFFFFF"/>
              </a:solidFill>
              <a:effectLst>
                <a:outerShdw sx="100000" sy="100000" kx="0" ky="0" algn="b" rotWithShape="0" blurRad="38608" dist="19304" dir="5400000">
                  <a:srgbClr val="000000"/>
                </a:outerShdw>
              </a:effectLst>
            </a:endParaRPr>
          </a:p>
          <a:p>
            <a:pPr lvl="0" marL="308863" indent="-308863" algn="just" defTabSz="443991">
              <a:spcBef>
                <a:spcPts val="31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584">
                <a:solidFill>
                  <a:srgbClr val="FFFFFF"/>
                </a:solidFill>
                <a:effectLst>
                  <a:outerShdw sx="100000" sy="100000" kx="0" ky="0" algn="b" rotWithShape="0" blurRad="38608" dist="19304" dir="5400000">
                    <a:srgbClr val="000000"/>
                  </a:outerShdw>
                </a:effectLst>
              </a:rPr>
              <a:t>ORDINAMENTO INTERNAZIONALE:</a:t>
            </a:r>
            <a:endParaRPr sz="2584">
              <a:solidFill>
                <a:srgbClr val="FFFFFF"/>
              </a:solidFill>
              <a:effectLst>
                <a:outerShdw sx="100000" sy="100000" kx="0" ky="0" algn="b" rotWithShape="0" blurRad="38608" dist="19304" dir="5400000">
                  <a:srgbClr val="000000"/>
                </a:outerShdw>
              </a:effectLst>
            </a:endParaRPr>
          </a:p>
          <a:p>
            <a:pPr lvl="1" marL="617727" indent="-308863" algn="just" defTabSz="443991">
              <a:spcBef>
                <a:spcPts val="31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80">
                <a:solidFill>
                  <a:srgbClr val="FFFFFF"/>
                </a:solidFill>
                <a:effectLst>
                  <a:outerShdw sx="100000" sy="100000" kx="0" ky="0" algn="b" rotWithShape="0" blurRad="38608" dist="19304" dir="5400000">
                    <a:srgbClr val="000000"/>
                  </a:outerShdw>
                </a:effectLst>
              </a:rPr>
              <a:t>Tutela diplomatica e consolare nei paesi extra-europei nei quali il suo Stato non è rappresentato da parte delle autorità degli altri Stati membri (art. 23 TFUE)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336AA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 defTabSz="461518">
              <a:defRPr b="0" sz="1800">
                <a:solidFill>
                  <a:srgbClr val="000000"/>
                </a:solidFill>
                <a:effectLst/>
              </a:defRPr>
            </a:pPr>
            <a:r>
              <a:rPr b="1" sz="5056">
                <a:solidFill>
                  <a:srgbClr val="FFFFFF"/>
                </a:solidFill>
                <a:effectLst>
                  <a:outerShdw sx="100000" sy="100000" kx="0" ky="0" algn="b" rotWithShape="0" blurRad="40132" dist="20066" dir="5400000">
                    <a:srgbClr val="000000"/>
                  </a:outerShdw>
                </a:effectLst>
              </a:rPr>
              <a:t>CITTADINANZA EUROPEA: </a:t>
            </a:r>
            <a:endParaRPr b="1" sz="5056">
              <a:solidFill>
                <a:srgbClr val="FFFFFF"/>
              </a:solidFill>
              <a:effectLst>
                <a:outerShdw sx="100000" sy="100000" kx="0" ky="0" algn="b" rotWithShape="0" blurRad="40132" dist="20066" dir="5400000">
                  <a:srgbClr val="000000"/>
                </a:outerShdw>
              </a:effectLst>
            </a:endParaRPr>
          </a:p>
          <a:p>
            <a:pPr lvl="0" defTabSz="461518">
              <a:defRPr b="0" sz="1800">
                <a:solidFill>
                  <a:srgbClr val="000000"/>
                </a:solidFill>
                <a:effectLst/>
              </a:defRPr>
            </a:pPr>
            <a:r>
              <a:rPr b="1" sz="5056">
                <a:solidFill>
                  <a:srgbClr val="FFFFFF"/>
                </a:solidFill>
                <a:effectLst>
                  <a:outerShdw sx="100000" sy="100000" kx="0" ky="0" algn="b" rotWithShape="0" blurRad="40132" dist="20066" dir="5400000">
                    <a:srgbClr val="000000"/>
                  </a:outerShdw>
                </a:effectLst>
              </a:rPr>
              <a:t>IL </a:t>
            </a:r>
            <a:r>
              <a:rPr b="1" i="1" sz="5056">
                <a:solidFill>
                  <a:srgbClr val="FFFFFF"/>
                </a:solidFill>
                <a:effectLst>
                  <a:outerShdw sx="100000" sy="100000" kx="0" ky="0" algn="b" rotWithShape="0" blurRad="40132" dist="20066" dir="5400000">
                    <a:srgbClr val="000000"/>
                  </a:outerShdw>
                </a:effectLst>
              </a:rPr>
              <a:t>CIVES</a:t>
            </a:r>
            <a:r>
              <a:rPr b="1" sz="5056">
                <a:solidFill>
                  <a:srgbClr val="FFFFFF"/>
                </a:solidFill>
                <a:effectLst>
                  <a:outerShdw sx="100000" sy="100000" kx="0" ky="0" algn="b" rotWithShape="0" blurRad="40132" dist="20066" dir="5400000">
                    <a:srgbClr val="000000"/>
                  </a:outerShdw>
                </a:effectLst>
              </a:rPr>
              <a:t> (II)</a:t>
            </a:r>
            <a:endParaRPr b="1" sz="5056">
              <a:solidFill>
                <a:srgbClr val="FFFFFF"/>
              </a:solidFill>
              <a:effectLst>
                <a:outerShdw sx="100000" sy="100000" kx="0" ky="0" algn="b" rotWithShape="0" blurRad="40132" dist="20066" dir="5400000">
                  <a:srgbClr val="000000"/>
                </a:outerShdw>
              </a:effectLst>
            </a:endParaRPr>
          </a:p>
          <a:p>
            <a:pPr lvl="0" defTabSz="461518">
              <a:defRPr b="0" sz="1800">
                <a:solidFill>
                  <a:srgbClr val="000000"/>
                </a:solidFill>
                <a:effectLst/>
              </a:defRPr>
            </a:pPr>
            <a:r>
              <a:rPr b="1" sz="3160">
                <a:solidFill>
                  <a:srgbClr val="FFFFFF"/>
                </a:solidFill>
                <a:effectLst>
                  <a:outerShdw sx="100000" sy="100000" kx="0" ky="0" algn="b" rotWithShape="0" blurRad="40132" dist="20066" dir="5400000">
                    <a:srgbClr val="000000"/>
                  </a:outerShdw>
                </a:effectLst>
              </a:rPr>
              <a:t>(Maastricht - 1992)</a:t>
            </a:r>
          </a:p>
        </p:txBody>
      </p:sp>
      <p:sp>
        <p:nvSpPr>
          <p:cNvPr id="63" name="Shape 6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0" algn="ctr">
              <a:buSzTx/>
              <a:buNone/>
              <a:defRPr sz="1800">
                <a:solidFill>
                  <a:srgbClr val="000000"/>
                </a:solidFill>
                <a:effectLst/>
              </a:defRPr>
            </a:pPr>
            <a:r>
              <a:rPr b="1" sz="4000">
                <a:solidFill>
                  <a:srgbClr val="EBEBEB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 Neue"/>
              </a:rPr>
              <a:t>Costruzione del </a:t>
            </a:r>
            <a:r>
              <a:rPr b="1" i="1" sz="4000">
                <a:solidFill>
                  <a:srgbClr val="EBEBEB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 Neue"/>
              </a:rPr>
              <a:t>cives</a:t>
            </a:r>
            <a:r>
              <a:rPr b="1" sz="4000">
                <a:solidFill>
                  <a:srgbClr val="EBEBEB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 Neue"/>
              </a:rPr>
              <a:t> europeo: diritti politici</a:t>
            </a:r>
            <a:endParaRPr sz="4000">
              <a:solidFill>
                <a:srgbClr val="FFFFFF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0" algn="just">
              <a:defRPr sz="1800">
                <a:solidFill>
                  <a:srgbClr val="000000"/>
                </a:solidFill>
                <a:effectLst/>
              </a:defRPr>
            </a:pPr>
            <a:r>
              <a:rPr sz="3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ORDINAMENTO COMUNITARIO:</a:t>
            </a:r>
            <a:endParaRPr sz="3400">
              <a:solidFill>
                <a:srgbClr val="FFFFFF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1" algn="just">
              <a:defRPr sz="1800">
                <a:solidFill>
                  <a:srgbClr val="000000"/>
                </a:solidFill>
                <a:effectLst/>
              </a:defRPr>
            </a:pPr>
            <a:r>
              <a:rPr sz="30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Diritto di petizione al Parlamento europeo (art. 24 c. 2 TFUE)</a:t>
            </a:r>
            <a:endParaRPr sz="3000">
              <a:solidFill>
                <a:srgbClr val="FFFFFF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1" algn="just">
              <a:defRPr sz="1800">
                <a:solidFill>
                  <a:srgbClr val="000000"/>
                </a:solidFill>
                <a:effectLst/>
              </a:defRPr>
            </a:pPr>
            <a:r>
              <a:rPr sz="30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Diritto di rivolgersi al mediatore europeo (art. 24 c. 3 TFUE)</a:t>
            </a:r>
            <a:endParaRPr sz="3000">
              <a:solidFill>
                <a:srgbClr val="FFFFFF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1" algn="just">
              <a:defRPr sz="1800">
                <a:solidFill>
                  <a:srgbClr val="000000"/>
                </a:solidFill>
                <a:effectLst/>
              </a:defRPr>
            </a:pPr>
            <a:r>
              <a:rPr sz="30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Diritto di scrivere alle istituzioni e ad alcuni organi comunitari in una delle lingue ufficiali della stessa e di ricevere risposta nella stessa lingua (art. 24 c. 4 TFUE)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336AA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 defTabSz="525779">
              <a:defRPr b="0" sz="1800">
                <a:solidFill>
                  <a:srgbClr val="000000"/>
                </a:solidFill>
                <a:effectLst/>
              </a:defRPr>
            </a:pPr>
            <a:r>
              <a:rPr b="1" sz="5760">
                <a:solidFill>
                  <a:srgbClr val="FFFFFF"/>
                </a:solidFill>
                <a:effectLst>
                  <a:outerShdw sx="100000" sy="100000" kx="0" ky="0" algn="b" rotWithShape="0" blurRad="45720" dist="22860" dir="5400000">
                    <a:srgbClr val="000000"/>
                  </a:outerShdw>
                </a:effectLst>
              </a:rPr>
              <a:t>FASE DELLA CODIFICAZIONE (I)</a:t>
            </a:r>
            <a:endParaRPr b="1" sz="5760">
              <a:solidFill>
                <a:srgbClr val="FFFFFF"/>
              </a:solidFill>
              <a:effectLst>
                <a:outerShdw sx="100000" sy="100000" kx="0" ky="0" algn="b" rotWithShape="0" blurRad="45720" dist="22860" dir="5400000">
                  <a:srgbClr val="000000"/>
                </a:outerShdw>
              </a:effectLst>
            </a:endParaRPr>
          </a:p>
          <a:p>
            <a:pPr lvl="0" defTabSz="525779">
              <a:defRPr b="0" sz="1800">
                <a:solidFill>
                  <a:srgbClr val="000000"/>
                </a:solidFill>
                <a:effectLst/>
              </a:defRPr>
            </a:pPr>
            <a:r>
              <a:rPr b="1" sz="3600">
                <a:solidFill>
                  <a:srgbClr val="FFFFFF"/>
                </a:solidFill>
                <a:effectLst>
                  <a:outerShdw sx="100000" sy="100000" kx="0" ky="0" algn="b" rotWithShape="0" blurRad="45720" dist="22860" dir="5400000">
                    <a:srgbClr val="000000"/>
                  </a:outerShdw>
                </a:effectLst>
              </a:rPr>
              <a:t>(2000 - 2015)</a:t>
            </a:r>
          </a:p>
        </p:txBody>
      </p:sp>
      <p:sp>
        <p:nvSpPr>
          <p:cNvPr id="66" name="Shape 6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341375" indent="-341375" algn="just" defTabSz="490727">
              <a:spcBef>
                <a:spcPts val="35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856">
                <a:solidFill>
                  <a:srgbClr val="EBEBEB"/>
                </a:solidFill>
                <a:effectLst>
                  <a:outerShdw sx="100000" sy="100000" kx="0" ky="0" algn="b" rotWithShape="0" blurRad="42672" dist="21336" dir="5400000">
                    <a:srgbClr val="000000"/>
                  </a:outerShdw>
                </a:effectLst>
              </a:rPr>
              <a:t>CARTA DI NIZZA (2000)</a:t>
            </a:r>
            <a:endParaRPr sz="2856">
              <a:solidFill>
                <a:srgbClr val="EBEBEB"/>
              </a:solidFill>
              <a:effectLst>
                <a:outerShdw sx="100000" sy="100000" kx="0" ky="0" algn="b" rotWithShape="0" blurRad="42672" dist="21336" dir="5400000">
                  <a:srgbClr val="000000"/>
                </a:outerShdw>
              </a:effectLst>
            </a:endParaRPr>
          </a:p>
          <a:p>
            <a:pPr lvl="1" marL="682751" indent="-341375" algn="just" defTabSz="490727">
              <a:spcBef>
                <a:spcPts val="35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856">
                <a:solidFill>
                  <a:srgbClr val="EBEBEB"/>
                </a:solidFill>
                <a:effectLst>
                  <a:outerShdw sx="100000" sy="100000" kx="0" ky="0" algn="b" rotWithShape="0" blurRad="42672" dist="21336" dir="5400000">
                    <a:srgbClr val="000000"/>
                  </a:outerShdw>
                </a:effectLst>
              </a:rPr>
              <a:t>mera proclamazione: </a:t>
            </a:r>
            <a:r>
              <a:rPr sz="2856">
                <a:solidFill>
                  <a:srgbClr val="EBEBEB"/>
                </a:solidFill>
                <a:effectLst>
                  <a:outerShdw sx="100000" sy="100000" kx="0" ky="0" algn="b" rotWithShape="0" blurRad="42672" dist="21336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soft law</a:t>
            </a:r>
            <a:endParaRPr sz="2856">
              <a:solidFill>
                <a:srgbClr val="EBEBEB"/>
              </a:solidFill>
              <a:effectLst>
                <a:outerShdw sx="100000" sy="100000" kx="0" ky="0" algn="b" rotWithShape="0" blurRad="42672" dist="21336" dir="5400000">
                  <a:srgbClr val="000000"/>
                </a:outerShdw>
              </a:effectLst>
              <a:latin typeface="Helvetica Neue Medium Italic"/>
              <a:ea typeface="Helvetica Neue Medium Italic"/>
              <a:cs typeface="Helvetica Neue Medium Italic"/>
              <a:sym typeface="Helvetica Neue Medium Italic"/>
            </a:endParaRPr>
          </a:p>
          <a:p>
            <a:pPr lvl="1" marL="682751" indent="-341375" algn="just" defTabSz="490727">
              <a:spcBef>
                <a:spcPts val="35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856">
                <a:solidFill>
                  <a:srgbClr val="EBEBEB"/>
                </a:solidFill>
                <a:effectLst>
                  <a:outerShdw sx="100000" sy="100000" kx="0" ky="0" algn="b" rotWithShape="0" blurRad="42672" dist="21336" dir="5400000">
                    <a:srgbClr val="000000"/>
                  </a:outerShdw>
                </a:effectLst>
              </a:rPr>
              <a:t>Sistematica valoriale: </a:t>
            </a:r>
            <a:r>
              <a:rPr sz="2856">
                <a:solidFill>
                  <a:srgbClr val="EBEBEB"/>
                </a:solidFill>
                <a:effectLst>
                  <a:outerShdw sx="100000" sy="100000" kx="0" ky="0" algn="b" rotWithShape="0" blurRad="42672" dist="21336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Dignità, Libertà, Uguaglianza, Solidarietà, Cittadinanza, Giustizia</a:t>
            </a:r>
            <a:endParaRPr sz="2856">
              <a:solidFill>
                <a:srgbClr val="EBEBEB"/>
              </a:solidFill>
              <a:effectLst>
                <a:outerShdw sx="100000" sy="100000" kx="0" ky="0" algn="b" rotWithShape="0" blurRad="42672" dist="21336" dir="5400000">
                  <a:srgbClr val="000000"/>
                </a:outerShdw>
              </a:effectLst>
              <a:latin typeface="Helvetica Neue Medium Italic"/>
              <a:ea typeface="Helvetica Neue Medium Italic"/>
              <a:cs typeface="Helvetica Neue Medium Italic"/>
              <a:sym typeface="Helvetica Neue Medium Italic"/>
            </a:endParaRPr>
          </a:p>
          <a:p>
            <a:pPr lvl="0" marL="341375" indent="-341375" algn="just" defTabSz="490727">
              <a:spcBef>
                <a:spcPts val="35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856">
                <a:solidFill>
                  <a:srgbClr val="EBEBEB"/>
                </a:solidFill>
                <a:effectLst>
                  <a:outerShdw sx="100000" sy="100000" kx="0" ky="0" algn="b" rotWithShape="0" blurRad="42672" dist="21336" dir="5400000">
                    <a:srgbClr val="000000"/>
                  </a:outerShdw>
                </a:effectLst>
              </a:rPr>
              <a:t>Trattato che adotta una Costituzione per l’Europa (2003)</a:t>
            </a:r>
            <a:endParaRPr sz="2856">
              <a:solidFill>
                <a:srgbClr val="EBEBEB"/>
              </a:solidFill>
              <a:effectLst>
                <a:outerShdw sx="100000" sy="100000" kx="0" ky="0" algn="b" rotWithShape="0" blurRad="42672" dist="21336" dir="5400000">
                  <a:srgbClr val="000000"/>
                </a:outerShdw>
              </a:effectLst>
            </a:endParaRPr>
          </a:p>
          <a:p>
            <a:pPr lvl="1" marL="682751" indent="-341375" algn="just" defTabSz="490727">
              <a:spcBef>
                <a:spcPts val="35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856">
                <a:solidFill>
                  <a:srgbClr val="EBEBEB"/>
                </a:solidFill>
                <a:effectLst>
                  <a:outerShdw sx="100000" sy="100000" kx="0" ky="0" algn="b" rotWithShape="0" blurRad="42672" dist="21336" dir="5400000">
                    <a:srgbClr val="000000"/>
                  </a:outerShdw>
                </a:effectLst>
              </a:rPr>
              <a:t>Fallimento: colpa (anche) dei diritti fondamentali?</a:t>
            </a:r>
            <a:endParaRPr sz="2856">
              <a:solidFill>
                <a:srgbClr val="EBEBEB"/>
              </a:solidFill>
              <a:effectLst>
                <a:outerShdw sx="100000" sy="100000" kx="0" ky="0" algn="b" rotWithShape="0" blurRad="42672" dist="21336" dir="5400000">
                  <a:srgbClr val="000000"/>
                </a:outerShdw>
              </a:effectLst>
            </a:endParaRPr>
          </a:p>
          <a:p>
            <a:pPr lvl="0" marL="341375" indent="-341375" algn="just" defTabSz="490727">
              <a:spcBef>
                <a:spcPts val="35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856">
                <a:solidFill>
                  <a:srgbClr val="EBEBEB"/>
                </a:solidFill>
                <a:effectLst>
                  <a:outerShdw sx="100000" sy="100000" kx="0" ky="0" algn="b" rotWithShape="0" blurRad="42672" dist="21336" dir="5400000">
                    <a:srgbClr val="000000"/>
                  </a:outerShdw>
                </a:effectLst>
              </a:rPr>
              <a:t>TRATTATO DI LISBONA (2007 - 2009)</a:t>
            </a:r>
            <a:endParaRPr sz="2856">
              <a:solidFill>
                <a:srgbClr val="EBEBEB"/>
              </a:solidFill>
              <a:effectLst>
                <a:outerShdw sx="100000" sy="100000" kx="0" ky="0" algn="b" rotWithShape="0" blurRad="42672" dist="21336" dir="5400000">
                  <a:srgbClr val="000000"/>
                </a:outerShdw>
              </a:effectLst>
            </a:endParaRPr>
          </a:p>
          <a:p>
            <a:pPr lvl="1" marL="682751" indent="-341375" algn="just" defTabSz="490727">
              <a:spcBef>
                <a:spcPts val="35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856">
                <a:solidFill>
                  <a:srgbClr val="EBEBEB"/>
                </a:solidFill>
                <a:effectLst>
                  <a:outerShdw sx="100000" sy="100000" kx="0" ky="0" algn="b" rotWithShape="0" blurRad="42672" dist="21336" dir="5400000">
                    <a:srgbClr val="000000"/>
                  </a:outerShdw>
                </a:effectLst>
              </a:rPr>
              <a:t>“Decodificazione” e “desimbolizzazione”</a:t>
            </a:r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336AA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 defTabSz="514095">
              <a:defRPr b="0" sz="1800">
                <a:solidFill>
                  <a:srgbClr val="000000"/>
                </a:solidFill>
                <a:effectLst/>
              </a:defRPr>
            </a:pPr>
            <a:r>
              <a:rPr b="1" sz="5632">
                <a:solidFill>
                  <a:srgbClr val="FFFFFF"/>
                </a:solidFill>
                <a:effectLst>
                  <a:outerShdw sx="100000" sy="100000" kx="0" ky="0" algn="b" rotWithShape="0" blurRad="44704" dist="22352" dir="5400000">
                    <a:srgbClr val="000000"/>
                  </a:outerShdw>
                </a:effectLst>
              </a:rPr>
              <a:t>FASE DELLA CODIFICAZIONE (II)</a:t>
            </a:r>
            <a:endParaRPr b="1" sz="5632">
              <a:solidFill>
                <a:srgbClr val="FFFFFF"/>
              </a:solidFill>
              <a:effectLst>
                <a:outerShdw sx="100000" sy="100000" kx="0" ky="0" algn="b" rotWithShape="0" blurRad="44704" dist="22352" dir="5400000">
                  <a:srgbClr val="000000"/>
                </a:outerShdw>
              </a:effectLst>
            </a:endParaRPr>
          </a:p>
          <a:p>
            <a:pPr lvl="0" defTabSz="514095">
              <a:defRPr b="0" sz="1800">
                <a:solidFill>
                  <a:srgbClr val="000000"/>
                </a:solidFill>
                <a:effectLst/>
              </a:defRPr>
            </a:pPr>
            <a:r>
              <a:rPr b="1" sz="3520">
                <a:solidFill>
                  <a:srgbClr val="FFFFFF"/>
                </a:solidFill>
                <a:effectLst>
                  <a:outerShdw sx="100000" sy="100000" kx="0" ky="0" algn="b" rotWithShape="0" blurRad="44704" dist="22352" dir="5400000">
                    <a:srgbClr val="000000"/>
                  </a:outerShdw>
                </a:effectLst>
              </a:rPr>
              <a:t>(2000 - 2015)</a:t>
            </a:r>
          </a:p>
        </p:txBody>
      </p:sp>
      <p:sp>
        <p:nvSpPr>
          <p:cNvPr id="69" name="Shape 6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0" algn="ctr" defTabSz="373887">
              <a:spcBef>
                <a:spcPts val="2600"/>
              </a:spcBef>
              <a:buSzTx/>
              <a:buNone/>
              <a:defRPr sz="1800">
                <a:solidFill>
                  <a:srgbClr val="000000"/>
                </a:solidFill>
                <a:effectLst/>
              </a:defRPr>
            </a:pPr>
            <a:r>
              <a:rPr sz="2559">
                <a:solidFill>
                  <a:srgbClr val="EBEBEB"/>
                </a:solidFill>
                <a:effectLst>
                  <a:outerShdw sx="100000" sy="100000" kx="0" ky="0" algn="b" rotWithShape="0" blurRad="32512" dist="16256" dir="5400000">
                    <a:srgbClr val="000000"/>
                  </a:outerShdw>
                </a:effectLst>
              </a:rPr>
              <a:t>TRATTATO DI LISBONA (art. 6)</a:t>
            </a:r>
            <a:endParaRPr sz="2559">
              <a:solidFill>
                <a:srgbClr val="EBEBEB"/>
              </a:solidFill>
              <a:effectLst>
                <a:outerShdw sx="100000" sy="100000" kx="0" ky="0" algn="b" rotWithShape="0" blurRad="32512" dist="16256" dir="5400000">
                  <a:srgbClr val="000000"/>
                </a:outerShdw>
              </a:effectLst>
            </a:endParaRPr>
          </a:p>
          <a:p>
            <a:pPr lvl="0" marL="0" indent="0" algn="just" defTabSz="373887">
              <a:spcBef>
                <a:spcPts val="2600"/>
              </a:spcBef>
              <a:buSzTx/>
              <a:buNone/>
              <a:defRPr sz="1800">
                <a:solidFill>
                  <a:srgbClr val="000000"/>
                </a:solidFill>
                <a:effectLst/>
              </a:defRPr>
            </a:pPr>
            <a:r>
              <a:rPr sz="2176">
                <a:solidFill>
                  <a:srgbClr val="EBEBEB"/>
                </a:solidFill>
                <a:effectLst>
                  <a:outerShdw sx="100000" sy="100000" kx="0" ky="0" algn="b" rotWithShape="0" blurRad="32512" dist="16256" dir="5400000">
                    <a:srgbClr val="000000"/>
                  </a:outerShdw>
                </a:effectLst>
              </a:rPr>
              <a:t>“1. </a:t>
            </a:r>
            <a:r>
              <a:rPr sz="2176">
                <a:solidFill>
                  <a:srgbClr val="EBEBEB"/>
                </a:solidFill>
                <a:effectLst>
                  <a:outerShdw sx="100000" sy="100000" kx="0" ky="0" algn="b" rotWithShape="0" blurRad="32512" dist="16256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L’Unione riconosce i diritti, le libertà e i principi sanciti nella </a:t>
            </a:r>
            <a:r>
              <a:rPr sz="2176" u="sng">
                <a:solidFill>
                  <a:srgbClr val="EBEBEB"/>
                </a:solidFill>
                <a:effectLst>
                  <a:outerShdw sx="100000" sy="100000" kx="0" ky="0" algn="b" rotWithShape="0" blurRad="32512" dist="16256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Carta dei diritti fondamentali dell'Unione europea del 7 dicembre 2000, adottata il 12 dicembre 2007 a Strasburgo</a:t>
            </a:r>
            <a:r>
              <a:rPr sz="2176">
                <a:solidFill>
                  <a:srgbClr val="EBEBEB"/>
                </a:solidFill>
                <a:effectLst>
                  <a:outerShdw sx="100000" sy="100000" kx="0" ky="0" algn="b" rotWithShape="0" blurRad="32512" dist="16256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, che ha lo stesso valore giuridico dei trattati.  Le disposizioni della Carta non estendono in alcun modo le competenze dell'Unione definite nei trattati. I diritti, le libertà e i principi della Carta sono interpretati in conformità delle disposizioni generali del titolo VII della Carta che disciplinano la sua interpretazione e applicazione e tenendo in debito conto le spiegazioni cui si fa riferimento nella Carta, che indicano le fonti di tali disposizioni.</a:t>
            </a:r>
            <a:endParaRPr sz="2176">
              <a:solidFill>
                <a:srgbClr val="EBEBEB"/>
              </a:solidFill>
              <a:effectLst>
                <a:outerShdw sx="100000" sy="100000" kx="0" ky="0" algn="b" rotWithShape="0" blurRad="32512" dist="16256" dir="5400000">
                  <a:srgbClr val="000000"/>
                </a:outerShdw>
              </a:effectLst>
              <a:latin typeface="Helvetica Neue Medium Italic"/>
              <a:ea typeface="Helvetica Neue Medium Italic"/>
              <a:cs typeface="Helvetica Neue Medium Italic"/>
              <a:sym typeface="Helvetica Neue Medium Italic"/>
            </a:endParaRPr>
          </a:p>
          <a:p>
            <a:pPr lvl="0" marL="0" indent="0" algn="just" defTabSz="373887">
              <a:spcBef>
                <a:spcPts val="2600"/>
              </a:spcBef>
              <a:buSzTx/>
              <a:buNone/>
              <a:defRPr sz="1800">
                <a:solidFill>
                  <a:srgbClr val="000000"/>
                </a:solidFill>
                <a:effectLst/>
              </a:defRPr>
            </a:pPr>
            <a:r>
              <a:rPr sz="2176">
                <a:solidFill>
                  <a:srgbClr val="EBEBEB"/>
                </a:solidFill>
                <a:effectLst>
                  <a:outerShdw sx="100000" sy="100000" kx="0" ky="0" algn="b" rotWithShape="0" blurRad="32512" dist="16256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2. </a:t>
            </a:r>
            <a:r>
              <a:rPr sz="2176" u="sng">
                <a:solidFill>
                  <a:srgbClr val="EBEBEB"/>
                </a:solidFill>
                <a:effectLst>
                  <a:outerShdw sx="100000" sy="100000" kx="0" ky="0" algn="b" rotWithShape="0" blurRad="32512" dist="16256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L’Unione aderisce alla Convenzione europea per la salvaguardia dei diritti dell'uomo e delle libertà fondamentali</a:t>
            </a:r>
            <a:r>
              <a:rPr sz="2176">
                <a:solidFill>
                  <a:srgbClr val="EBEBEB"/>
                </a:solidFill>
                <a:effectLst>
                  <a:outerShdw sx="100000" sy="100000" kx="0" ky="0" algn="b" rotWithShape="0" blurRad="32512" dist="16256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. Tale adesione non modifica le competenze dell'Unione definite nei trattati.</a:t>
            </a:r>
            <a:endParaRPr sz="2176">
              <a:solidFill>
                <a:srgbClr val="EBEBEB"/>
              </a:solidFill>
              <a:effectLst>
                <a:outerShdw sx="100000" sy="100000" kx="0" ky="0" algn="b" rotWithShape="0" blurRad="32512" dist="16256" dir="5400000">
                  <a:srgbClr val="000000"/>
                </a:outerShdw>
              </a:effectLst>
              <a:latin typeface="Helvetica Neue Medium Italic"/>
              <a:ea typeface="Helvetica Neue Medium Italic"/>
              <a:cs typeface="Helvetica Neue Medium Italic"/>
              <a:sym typeface="Helvetica Neue Medium Italic"/>
            </a:endParaRPr>
          </a:p>
          <a:p>
            <a:pPr lvl="0" marL="0" indent="0" algn="just" defTabSz="373887">
              <a:spcBef>
                <a:spcPts val="2600"/>
              </a:spcBef>
              <a:buSzTx/>
              <a:buNone/>
              <a:defRPr sz="1800">
                <a:solidFill>
                  <a:srgbClr val="000000"/>
                </a:solidFill>
                <a:effectLst/>
              </a:defRPr>
            </a:pPr>
            <a:r>
              <a:rPr sz="2176">
                <a:solidFill>
                  <a:srgbClr val="EBEBEB"/>
                </a:solidFill>
                <a:effectLst>
                  <a:outerShdw sx="100000" sy="100000" kx="0" ky="0" algn="b" rotWithShape="0" blurRad="32512" dist="16256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3. I diritti fondamentali, garantiti dalla Convenzione europea per la salvaguardia dei diritti dell'uomo e delle libertà fondamentali e risultanti dalle </a:t>
            </a:r>
            <a:r>
              <a:rPr sz="2176" u="sng">
                <a:solidFill>
                  <a:srgbClr val="EBEBEB"/>
                </a:solidFill>
                <a:effectLst>
                  <a:outerShdw sx="100000" sy="100000" kx="0" ky="0" algn="b" rotWithShape="0" blurRad="32512" dist="16256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tradizioni costituzionali comuni agli Stati membri</a:t>
            </a:r>
            <a:r>
              <a:rPr sz="2176">
                <a:solidFill>
                  <a:srgbClr val="EBEBEB"/>
                </a:solidFill>
                <a:effectLst>
                  <a:outerShdw sx="100000" sy="100000" kx="0" ky="0" algn="b" rotWithShape="0" blurRad="32512" dist="16256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, fanno parte del diritto dell'Unione in quanto principi generali</a:t>
            </a:r>
            <a:r>
              <a:rPr sz="2176">
                <a:solidFill>
                  <a:srgbClr val="EBEBEB"/>
                </a:solidFill>
                <a:effectLst>
                  <a:outerShdw sx="100000" sy="100000" kx="0" ky="0" algn="b" rotWithShape="0" blurRad="32512" dist="16256" dir="5400000">
                    <a:srgbClr val="000000"/>
                  </a:outerShdw>
                </a:effectLst>
              </a:rPr>
              <a:t>”</a:t>
            </a:r>
          </a:p>
        </p:txBody>
      </p:sp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336AA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 defTabSz="461518">
              <a:defRPr b="0" sz="1800">
                <a:solidFill>
                  <a:srgbClr val="000000"/>
                </a:solidFill>
                <a:effectLst/>
              </a:defRPr>
            </a:pPr>
            <a:r>
              <a:rPr b="1" sz="5056">
                <a:solidFill>
                  <a:srgbClr val="FFFFFF"/>
                </a:solidFill>
                <a:effectLst>
                  <a:outerShdw sx="100000" sy="100000" kx="0" ky="0" algn="b" rotWithShape="0" blurRad="40132" dist="20066" dir="5400000">
                    <a:srgbClr val="000000"/>
                  </a:outerShdw>
                </a:effectLst>
              </a:rPr>
              <a:t>Diritti fondamentali </a:t>
            </a:r>
            <a:endParaRPr b="1" sz="5056">
              <a:solidFill>
                <a:srgbClr val="FFFFFF"/>
              </a:solidFill>
              <a:effectLst>
                <a:outerShdw sx="100000" sy="100000" kx="0" ky="0" algn="b" rotWithShape="0" blurRad="40132" dist="20066" dir="5400000">
                  <a:srgbClr val="000000"/>
                </a:outerShdw>
              </a:effectLst>
            </a:endParaRPr>
          </a:p>
          <a:p>
            <a:pPr lvl="0" defTabSz="461518">
              <a:defRPr b="0" sz="1800">
                <a:solidFill>
                  <a:srgbClr val="000000"/>
                </a:solidFill>
                <a:effectLst/>
              </a:defRPr>
            </a:pPr>
            <a:r>
              <a:rPr b="1" sz="5056">
                <a:solidFill>
                  <a:srgbClr val="FFFFFF"/>
                </a:solidFill>
                <a:effectLst>
                  <a:outerShdw sx="100000" sy="100000" kx="0" ky="0" algn="b" rotWithShape="0" blurRad="40132" dist="20066" dir="5400000">
                    <a:srgbClr val="000000"/>
                  </a:outerShdw>
                </a:effectLst>
              </a:rPr>
              <a:t>nello spazio giuridico europeo (I)</a:t>
            </a:r>
            <a:endParaRPr b="1" sz="5056">
              <a:solidFill>
                <a:srgbClr val="FFFFFF"/>
              </a:solidFill>
              <a:effectLst>
                <a:outerShdw sx="100000" sy="100000" kx="0" ky="0" algn="b" rotWithShape="0" blurRad="40132" dist="20066" dir="5400000">
                  <a:srgbClr val="000000"/>
                </a:outerShdw>
              </a:effectLst>
            </a:endParaRPr>
          </a:p>
          <a:p>
            <a:pPr lvl="0" defTabSz="461518">
              <a:defRPr b="0" sz="1800">
                <a:solidFill>
                  <a:srgbClr val="000000"/>
                </a:solidFill>
                <a:effectLst/>
              </a:defRPr>
            </a:pPr>
            <a:r>
              <a:rPr b="1" sz="3160">
                <a:solidFill>
                  <a:srgbClr val="FFFFFF"/>
                </a:solidFill>
                <a:effectLst>
                  <a:outerShdw sx="100000" sy="100000" kx="0" ky="0" algn="b" rotWithShape="0" blurRad="40132" dist="20066" dir="5400000">
                    <a:srgbClr val="000000"/>
                  </a:outerShdw>
                </a:effectLst>
              </a:rPr>
              <a:t>(quadro attuale)</a:t>
            </a:r>
          </a:p>
        </p:txBody>
      </p:sp>
      <p:sp>
        <p:nvSpPr>
          <p:cNvPr id="72" name="Shape 7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0" algn="ctr" defTabSz="484886">
              <a:spcBef>
                <a:spcPts val="3400"/>
              </a:spcBef>
              <a:buSzTx/>
              <a:buNone/>
              <a:defRPr sz="1800">
                <a:solidFill>
                  <a:srgbClr val="000000"/>
                </a:solidFill>
                <a:effectLst/>
              </a:defRPr>
            </a:pPr>
            <a:r>
              <a:rPr sz="3320">
                <a:solidFill>
                  <a:srgbClr val="EBEBEB"/>
                </a:solidFill>
                <a:effectLst>
                  <a:outerShdw sx="100000" sy="100000" kx="0" ky="0" algn="b" rotWithShape="0" blurRad="42164" dist="21082" dir="5400000">
                    <a:srgbClr val="000000"/>
                  </a:outerShdw>
                </a:effectLst>
              </a:rPr>
              <a:t>SITEMA MULTILIVELLARE</a:t>
            </a:r>
            <a:endParaRPr sz="3320">
              <a:solidFill>
                <a:srgbClr val="EBEBEB"/>
              </a:solidFill>
              <a:effectLst>
                <a:outerShdw sx="100000" sy="100000" kx="0" ky="0" algn="b" rotWithShape="0" blurRad="42164" dist="21082" dir="5400000">
                  <a:srgbClr val="000000"/>
                </a:outerShdw>
              </a:effectLst>
            </a:endParaRPr>
          </a:p>
          <a:p>
            <a:pPr lvl="0" marL="0" indent="0" algn="just" defTabSz="484886">
              <a:spcBef>
                <a:spcPts val="3400"/>
              </a:spcBef>
              <a:buSzTx/>
              <a:buNone/>
              <a:defRPr sz="1800">
                <a:solidFill>
                  <a:srgbClr val="000000"/>
                </a:solidFill>
                <a:effectLst/>
              </a:defRPr>
            </a:pPr>
            <a:r>
              <a:rPr sz="2822">
                <a:solidFill>
                  <a:srgbClr val="EBEBEB"/>
                </a:solidFill>
                <a:effectLst>
                  <a:outerShdw sx="100000" sy="100000" kx="0" ky="0" algn="b" rotWithShape="0" blurRad="42164" dist="21082" dir="5400000">
                    <a:srgbClr val="000000"/>
                  </a:outerShdw>
                </a:effectLst>
              </a:rPr>
              <a:t>FONTI</a:t>
            </a:r>
            <a:endParaRPr sz="2822">
              <a:solidFill>
                <a:srgbClr val="EBEBEB"/>
              </a:solidFill>
              <a:effectLst>
                <a:outerShdw sx="100000" sy="100000" kx="0" ky="0" algn="b" rotWithShape="0" blurRad="42164" dist="21082" dir="5400000">
                  <a:srgbClr val="000000"/>
                </a:outerShdw>
              </a:effectLst>
            </a:endParaRPr>
          </a:p>
          <a:p>
            <a:pPr lvl="0" marL="337311" indent="-337311" algn="just" defTabSz="484886">
              <a:spcBef>
                <a:spcPts val="34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822">
                <a:solidFill>
                  <a:srgbClr val="EBEBEB"/>
                </a:solidFill>
                <a:effectLst>
                  <a:outerShdw sx="100000" sy="100000" kx="0" ky="0" algn="b" rotWithShape="0" blurRad="42164" dist="21082" dir="5400000">
                    <a:srgbClr val="000000"/>
                  </a:outerShdw>
                </a:effectLst>
              </a:rPr>
              <a:t>Diritti fondamentali derivanti da tradizioni costituzionali degli Stati membri</a:t>
            </a:r>
            <a:endParaRPr sz="2822">
              <a:solidFill>
                <a:srgbClr val="EBEBEB"/>
              </a:solidFill>
              <a:effectLst>
                <a:outerShdw sx="100000" sy="100000" kx="0" ky="0" algn="b" rotWithShape="0" blurRad="42164" dist="21082" dir="5400000">
                  <a:srgbClr val="000000"/>
                </a:outerShdw>
              </a:effectLst>
            </a:endParaRPr>
          </a:p>
          <a:p>
            <a:pPr lvl="0" marL="337311" indent="-337311" algn="just" defTabSz="484886">
              <a:spcBef>
                <a:spcPts val="34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822">
                <a:solidFill>
                  <a:srgbClr val="EBEBEB"/>
                </a:solidFill>
                <a:effectLst>
                  <a:outerShdw sx="100000" sy="100000" kx="0" ky="0" algn="b" rotWithShape="0" blurRad="42164" dist="21082" dir="5400000">
                    <a:srgbClr val="000000"/>
                  </a:outerShdw>
                </a:effectLst>
              </a:rPr>
              <a:t>Diritti CEDU</a:t>
            </a:r>
            <a:endParaRPr sz="2822">
              <a:solidFill>
                <a:srgbClr val="EBEBEB"/>
              </a:solidFill>
              <a:effectLst>
                <a:outerShdw sx="100000" sy="100000" kx="0" ky="0" algn="b" rotWithShape="0" blurRad="42164" dist="21082" dir="5400000">
                  <a:srgbClr val="000000"/>
                </a:outerShdw>
              </a:effectLst>
            </a:endParaRPr>
          </a:p>
          <a:p>
            <a:pPr lvl="0" marL="337311" indent="-337311" algn="just" defTabSz="484886">
              <a:spcBef>
                <a:spcPts val="34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822">
                <a:solidFill>
                  <a:srgbClr val="EBEBEB"/>
                </a:solidFill>
                <a:effectLst>
                  <a:outerShdw sx="100000" sy="100000" kx="0" ky="0" algn="b" rotWithShape="0" blurRad="42164" dist="21082" dir="5400000">
                    <a:srgbClr val="000000"/>
                  </a:outerShdw>
                </a:effectLst>
              </a:rPr>
              <a:t>Diritti della Carta di Nizza</a:t>
            </a:r>
            <a:endParaRPr sz="2822">
              <a:solidFill>
                <a:srgbClr val="EBEBEB"/>
              </a:solidFill>
              <a:effectLst>
                <a:outerShdw sx="100000" sy="100000" kx="0" ky="0" algn="b" rotWithShape="0" blurRad="42164" dist="21082" dir="5400000">
                  <a:srgbClr val="000000"/>
                </a:outerShdw>
              </a:effectLst>
            </a:endParaRPr>
          </a:p>
          <a:p>
            <a:pPr lvl="0" marL="337311" indent="-337311" algn="just" defTabSz="484886">
              <a:spcBef>
                <a:spcPts val="34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1826">
                <a:solidFill>
                  <a:srgbClr val="EBEBEB"/>
                </a:solidFill>
                <a:effectLst>
                  <a:outerShdw sx="100000" sy="100000" kx="0" ky="0" algn="b" rotWithShape="0" blurRad="42164" dist="21082" dir="5400000">
                    <a:srgbClr val="000000"/>
                  </a:outerShdw>
                </a:effectLst>
              </a:rPr>
              <a:t>Diritti originari risalenti alla fondazione delle tre Comunità (cd. “libertà fondamentali del mercato comune”)</a:t>
            </a:r>
            <a:endParaRPr sz="1826">
              <a:solidFill>
                <a:srgbClr val="EBEBEB"/>
              </a:solidFill>
              <a:effectLst>
                <a:outerShdw sx="100000" sy="100000" kx="0" ky="0" algn="b" rotWithShape="0" blurRad="42164" dist="21082" dir="5400000">
                  <a:srgbClr val="000000"/>
                </a:outerShdw>
              </a:effectLst>
            </a:endParaRPr>
          </a:p>
          <a:p>
            <a:pPr lvl="0" marL="337311" indent="-337311" algn="just" defTabSz="484886">
              <a:spcBef>
                <a:spcPts val="34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1826">
                <a:solidFill>
                  <a:srgbClr val="EBEBEB"/>
                </a:solidFill>
                <a:effectLst>
                  <a:outerShdw sx="100000" sy="100000" kx="0" ky="0" algn="b" rotWithShape="0" blurRad="42164" dist="21082" dir="5400000">
                    <a:srgbClr val="000000"/>
                  </a:outerShdw>
                </a:effectLst>
              </a:rPr>
              <a:t>Diritti politici dei cittadini</a:t>
            </a:r>
          </a:p>
        </p:txBody>
      </p:sp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336AA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 defTabSz="461518">
              <a:defRPr b="0" sz="1800">
                <a:solidFill>
                  <a:srgbClr val="000000"/>
                </a:solidFill>
                <a:effectLst/>
              </a:defRPr>
            </a:pPr>
            <a:r>
              <a:rPr b="1" sz="5056">
                <a:solidFill>
                  <a:srgbClr val="FFFFFF"/>
                </a:solidFill>
                <a:effectLst>
                  <a:outerShdw sx="100000" sy="100000" kx="0" ky="0" algn="b" rotWithShape="0" blurRad="40132" dist="20066" dir="5400000">
                    <a:srgbClr val="000000"/>
                  </a:outerShdw>
                </a:effectLst>
              </a:rPr>
              <a:t>Diritti fondamentali </a:t>
            </a:r>
            <a:endParaRPr b="1" sz="5056">
              <a:solidFill>
                <a:srgbClr val="FFFFFF"/>
              </a:solidFill>
              <a:effectLst>
                <a:outerShdw sx="100000" sy="100000" kx="0" ky="0" algn="b" rotWithShape="0" blurRad="40132" dist="20066" dir="5400000">
                  <a:srgbClr val="000000"/>
                </a:outerShdw>
              </a:effectLst>
            </a:endParaRPr>
          </a:p>
          <a:p>
            <a:pPr lvl="0" defTabSz="461518">
              <a:defRPr b="0" sz="1800">
                <a:solidFill>
                  <a:srgbClr val="000000"/>
                </a:solidFill>
                <a:effectLst/>
              </a:defRPr>
            </a:pPr>
            <a:r>
              <a:rPr b="1" sz="5056">
                <a:solidFill>
                  <a:srgbClr val="FFFFFF"/>
                </a:solidFill>
                <a:effectLst>
                  <a:outerShdw sx="100000" sy="100000" kx="0" ky="0" algn="b" rotWithShape="0" blurRad="40132" dist="20066" dir="5400000">
                    <a:srgbClr val="000000"/>
                  </a:outerShdw>
                </a:effectLst>
              </a:rPr>
              <a:t>nello spazio giuridico europeo (II)</a:t>
            </a:r>
            <a:endParaRPr b="1" sz="5056">
              <a:solidFill>
                <a:srgbClr val="FFFFFF"/>
              </a:solidFill>
              <a:effectLst>
                <a:outerShdw sx="100000" sy="100000" kx="0" ky="0" algn="b" rotWithShape="0" blurRad="40132" dist="20066" dir="5400000">
                  <a:srgbClr val="000000"/>
                </a:outerShdw>
              </a:effectLst>
            </a:endParaRPr>
          </a:p>
          <a:p>
            <a:pPr lvl="0" defTabSz="461518">
              <a:defRPr b="0" sz="1800">
                <a:solidFill>
                  <a:srgbClr val="000000"/>
                </a:solidFill>
                <a:effectLst/>
              </a:defRPr>
            </a:pPr>
            <a:r>
              <a:rPr b="1" sz="3160">
                <a:solidFill>
                  <a:srgbClr val="FFFFFF"/>
                </a:solidFill>
                <a:effectLst>
                  <a:outerShdw sx="100000" sy="100000" kx="0" ky="0" algn="b" rotWithShape="0" blurRad="40132" dist="20066" dir="5400000">
                    <a:srgbClr val="000000"/>
                  </a:outerShdw>
                </a:effectLst>
              </a:rPr>
              <a:t>(quadro attuale)</a:t>
            </a:r>
          </a:p>
        </p:txBody>
      </p:sp>
      <p:sp>
        <p:nvSpPr>
          <p:cNvPr id="75" name="Shape 7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0" algn="ctr">
              <a:buSzTx/>
              <a:buNone/>
              <a:defRPr sz="1800">
                <a:solidFill>
                  <a:srgbClr val="000000"/>
                </a:solidFill>
                <a:effectLst/>
              </a:defRPr>
            </a:pPr>
            <a:r>
              <a:rPr sz="4000">
                <a:solidFill>
                  <a:srgbClr val="EBEBEB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SITEMA MULTILIVELLARE</a:t>
            </a:r>
            <a:endParaRPr sz="4000">
              <a:solidFill>
                <a:srgbClr val="EBEBEB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0" marL="0" indent="0" algn="just">
              <a:buSzTx/>
              <a:buNone/>
              <a:defRPr sz="1800">
                <a:solidFill>
                  <a:srgbClr val="000000"/>
                </a:solidFill>
                <a:effectLst/>
              </a:defRPr>
            </a:pPr>
            <a:r>
              <a:rPr sz="3400">
                <a:solidFill>
                  <a:srgbClr val="EBEBEB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ORDINAMENTI / SISTEMI GIURISDIZIONALI</a:t>
            </a:r>
            <a:endParaRPr sz="3400">
              <a:solidFill>
                <a:srgbClr val="EBEBEB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0" algn="just">
              <a:defRPr sz="1800">
                <a:solidFill>
                  <a:srgbClr val="000000"/>
                </a:solidFill>
                <a:effectLst/>
              </a:defRPr>
            </a:pPr>
            <a:r>
              <a:rPr sz="3400">
                <a:solidFill>
                  <a:srgbClr val="EBEBEB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Stati membri (Corti Costituzionali)</a:t>
            </a:r>
            <a:endParaRPr sz="3400">
              <a:solidFill>
                <a:srgbClr val="EBEBEB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0" algn="just">
              <a:defRPr sz="1800">
                <a:solidFill>
                  <a:srgbClr val="000000"/>
                </a:solidFill>
                <a:effectLst/>
              </a:defRPr>
            </a:pPr>
            <a:r>
              <a:rPr sz="3400">
                <a:solidFill>
                  <a:srgbClr val="EBEBEB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Unione Europea (Corte di Giustizia)</a:t>
            </a:r>
            <a:endParaRPr sz="3400">
              <a:solidFill>
                <a:srgbClr val="EBEBEB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0" algn="just">
              <a:defRPr sz="1800">
                <a:solidFill>
                  <a:srgbClr val="000000"/>
                </a:solidFill>
                <a:effectLst/>
              </a:defRPr>
            </a:pPr>
            <a:r>
              <a:rPr sz="3400">
                <a:solidFill>
                  <a:srgbClr val="EBEBEB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Consiglio d’Europa (Corte Europea dei Diritti dell’Uomo)</a:t>
            </a:r>
          </a:p>
        </p:txBody>
      </p:sp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336AA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6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Carta di Nizza</a:t>
            </a:r>
            <a:endParaRPr b="1" sz="6400">
              <a:solidFill>
                <a:srgbClr val="FFFFFF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6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(Dignità)</a:t>
            </a:r>
          </a:p>
        </p:txBody>
      </p:sp>
      <p:sp>
        <p:nvSpPr>
          <p:cNvPr id="78" name="Shape 7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400">
                <a:solidFill>
                  <a:srgbClr val="EBEBEB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Dignità umana (art. 1)</a:t>
            </a:r>
            <a:endParaRPr sz="3400">
              <a:solidFill>
                <a:srgbClr val="EBEBEB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400">
                <a:solidFill>
                  <a:srgbClr val="EBEBEB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Diritto alla vita (art. 2)</a:t>
            </a:r>
            <a:endParaRPr sz="3400">
              <a:solidFill>
                <a:srgbClr val="EBEBEB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400">
                <a:solidFill>
                  <a:srgbClr val="EBEBEB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Diritto all’integrità della persona (art. 3)</a:t>
            </a:r>
            <a:endParaRPr sz="3400">
              <a:solidFill>
                <a:srgbClr val="EBEBEB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400">
                <a:solidFill>
                  <a:srgbClr val="EBEBEB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Proibizione della tortura e delle pene o trattamenti inumani o degradanti (art. 4)</a:t>
            </a:r>
            <a:endParaRPr sz="3400">
              <a:solidFill>
                <a:srgbClr val="EBEBEB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400">
                <a:solidFill>
                  <a:srgbClr val="EBEBEB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Proibizione della schiavitù e del lavoro forzato (art. 5) </a:t>
            </a:r>
          </a:p>
        </p:txBody>
      </p:sp>
    </p:spTree>
  </p:cSld>
  <p:clrMapOvr>
    <a:masterClrMapping/>
  </p:clrMapOvr>
  <p:transition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336AA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6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Carta di Nizza</a:t>
            </a:r>
            <a:endParaRPr b="1" sz="6400">
              <a:solidFill>
                <a:srgbClr val="FFFFFF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6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(Libertà)</a:t>
            </a:r>
          </a:p>
        </p:txBody>
      </p:sp>
      <p:sp>
        <p:nvSpPr>
          <p:cNvPr id="81" name="Shape 8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 numCol="2" spcCol="574040"/>
          <a:lstStyle/>
          <a:p>
            <a:pPr lvl="0" marL="223520" indent="-223520" algn="just" defTabSz="321310">
              <a:spcBef>
                <a:spcPts val="23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00">
                <a:solidFill>
                  <a:srgbClr val="EBEBEB"/>
                </a:solidFill>
                <a:effectLst>
                  <a:outerShdw sx="100000" sy="100000" kx="0" ky="0" algn="b" rotWithShape="0" blurRad="27940" dist="13970" dir="5400000">
                    <a:srgbClr val="000000"/>
                  </a:outerShdw>
                </a:effectLst>
              </a:rPr>
              <a:t>Diritto alla libertà e alla sicurezza (art. 6)</a:t>
            </a:r>
            <a:endParaRPr sz="2200">
              <a:solidFill>
                <a:srgbClr val="EBEBEB"/>
              </a:solidFill>
              <a:effectLst>
                <a:outerShdw sx="100000" sy="100000" kx="0" ky="0" algn="b" rotWithShape="0" blurRad="27940" dist="13970" dir="5400000">
                  <a:srgbClr val="000000"/>
                </a:outerShdw>
              </a:effectLst>
            </a:endParaRPr>
          </a:p>
          <a:p>
            <a:pPr lvl="0" marL="223520" indent="-223520" algn="just" defTabSz="321310">
              <a:spcBef>
                <a:spcPts val="23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00">
                <a:solidFill>
                  <a:srgbClr val="EBEBEB"/>
                </a:solidFill>
                <a:effectLst>
                  <a:outerShdw sx="100000" sy="100000" kx="0" ky="0" algn="b" rotWithShape="0" blurRad="27940" dist="13970" dir="5400000">
                    <a:srgbClr val="000000"/>
                  </a:outerShdw>
                </a:effectLst>
              </a:rPr>
              <a:t>Rispetto della vita privata e della vita familiare (art. 7)</a:t>
            </a:r>
            <a:endParaRPr sz="2200">
              <a:solidFill>
                <a:srgbClr val="EBEBEB"/>
              </a:solidFill>
              <a:effectLst>
                <a:outerShdw sx="100000" sy="100000" kx="0" ky="0" algn="b" rotWithShape="0" blurRad="27940" dist="13970" dir="5400000">
                  <a:srgbClr val="000000"/>
                </a:outerShdw>
              </a:effectLst>
            </a:endParaRPr>
          </a:p>
          <a:p>
            <a:pPr lvl="0" marL="223520" indent="-223520" algn="just" defTabSz="321310">
              <a:spcBef>
                <a:spcPts val="23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00">
                <a:solidFill>
                  <a:srgbClr val="EBEBEB"/>
                </a:solidFill>
                <a:effectLst>
                  <a:outerShdw sx="100000" sy="100000" kx="0" ky="0" algn="b" rotWithShape="0" blurRad="27940" dist="13970" dir="5400000">
                    <a:srgbClr val="000000"/>
                  </a:outerShdw>
                </a:effectLst>
              </a:rPr>
              <a:t>Protezione dei dati di carattere personale (art. 8)</a:t>
            </a:r>
            <a:endParaRPr sz="2200">
              <a:solidFill>
                <a:srgbClr val="EBEBEB"/>
              </a:solidFill>
              <a:effectLst>
                <a:outerShdw sx="100000" sy="100000" kx="0" ky="0" algn="b" rotWithShape="0" blurRad="27940" dist="13970" dir="5400000">
                  <a:srgbClr val="000000"/>
                </a:outerShdw>
              </a:effectLst>
            </a:endParaRPr>
          </a:p>
          <a:p>
            <a:pPr lvl="0" marL="223520" indent="-223520" algn="just" defTabSz="321310">
              <a:spcBef>
                <a:spcPts val="23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00">
                <a:solidFill>
                  <a:srgbClr val="EBEBEB"/>
                </a:solidFill>
                <a:effectLst>
                  <a:outerShdw sx="100000" sy="100000" kx="0" ky="0" algn="b" rotWithShape="0" blurRad="27940" dist="13970" dir="5400000">
                    <a:srgbClr val="000000"/>
                  </a:outerShdw>
                </a:effectLst>
              </a:rPr>
              <a:t>Diritto di sposarsi e di costituire una famiglia (art. 9)</a:t>
            </a:r>
            <a:endParaRPr sz="2200">
              <a:solidFill>
                <a:srgbClr val="EBEBEB"/>
              </a:solidFill>
              <a:effectLst>
                <a:outerShdw sx="100000" sy="100000" kx="0" ky="0" algn="b" rotWithShape="0" blurRad="27940" dist="13970" dir="5400000">
                  <a:srgbClr val="000000"/>
                </a:outerShdw>
              </a:effectLst>
            </a:endParaRPr>
          </a:p>
          <a:p>
            <a:pPr lvl="0" marL="223520" indent="-223520" algn="just" defTabSz="321310">
              <a:spcBef>
                <a:spcPts val="23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00">
                <a:solidFill>
                  <a:srgbClr val="EBEBEB"/>
                </a:solidFill>
                <a:effectLst>
                  <a:outerShdw sx="100000" sy="100000" kx="0" ky="0" algn="b" rotWithShape="0" blurRad="27940" dist="13970" dir="5400000">
                    <a:srgbClr val="000000"/>
                  </a:outerShdw>
                </a:effectLst>
              </a:rPr>
              <a:t>Libertà di pensiero, di coscienza e di religione (art. 10)</a:t>
            </a:r>
            <a:endParaRPr sz="2200">
              <a:solidFill>
                <a:srgbClr val="EBEBEB"/>
              </a:solidFill>
              <a:effectLst>
                <a:outerShdw sx="100000" sy="100000" kx="0" ky="0" algn="b" rotWithShape="0" blurRad="27940" dist="13970" dir="5400000">
                  <a:srgbClr val="000000"/>
                </a:outerShdw>
              </a:effectLst>
            </a:endParaRPr>
          </a:p>
          <a:p>
            <a:pPr lvl="0" marL="223520" indent="-223520" algn="just" defTabSz="321310">
              <a:spcBef>
                <a:spcPts val="23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00">
                <a:solidFill>
                  <a:srgbClr val="EBEBEB"/>
                </a:solidFill>
                <a:effectLst>
                  <a:outerShdw sx="100000" sy="100000" kx="0" ky="0" algn="b" rotWithShape="0" blurRad="27940" dist="13970" dir="5400000">
                    <a:srgbClr val="000000"/>
                  </a:outerShdw>
                </a:effectLst>
              </a:rPr>
              <a:t>Liberà di espressione e d’informazione (art. 11)</a:t>
            </a:r>
            <a:endParaRPr sz="2200">
              <a:solidFill>
                <a:srgbClr val="EBEBEB"/>
              </a:solidFill>
              <a:effectLst>
                <a:outerShdw sx="100000" sy="100000" kx="0" ky="0" algn="b" rotWithShape="0" blurRad="27940" dist="13970" dir="5400000">
                  <a:srgbClr val="000000"/>
                </a:outerShdw>
              </a:effectLst>
            </a:endParaRPr>
          </a:p>
          <a:p>
            <a:pPr lvl="0" marL="223520" indent="-223520" algn="just" defTabSz="321310">
              <a:spcBef>
                <a:spcPts val="23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00">
                <a:solidFill>
                  <a:srgbClr val="EBEBEB"/>
                </a:solidFill>
                <a:effectLst>
                  <a:outerShdw sx="100000" sy="100000" kx="0" ky="0" algn="b" rotWithShape="0" blurRad="27940" dist="13970" dir="5400000">
                    <a:srgbClr val="000000"/>
                  </a:outerShdw>
                </a:effectLst>
              </a:rPr>
              <a:t> Libertà di riunione e di associazione (art. 12)</a:t>
            </a:r>
            <a:endParaRPr sz="2200">
              <a:solidFill>
                <a:srgbClr val="EBEBEB"/>
              </a:solidFill>
              <a:effectLst>
                <a:outerShdw sx="100000" sy="100000" kx="0" ky="0" algn="b" rotWithShape="0" blurRad="27940" dist="13970" dir="5400000">
                  <a:srgbClr val="000000"/>
                </a:outerShdw>
              </a:effectLst>
            </a:endParaRPr>
          </a:p>
          <a:p>
            <a:pPr lvl="0" marL="223520" indent="-223520" algn="just" defTabSz="321310">
              <a:spcBef>
                <a:spcPts val="23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00">
                <a:solidFill>
                  <a:srgbClr val="EBEBEB"/>
                </a:solidFill>
                <a:effectLst>
                  <a:outerShdw sx="100000" sy="100000" kx="0" ky="0" algn="b" rotWithShape="0" blurRad="27940" dist="13970" dir="5400000">
                    <a:srgbClr val="000000"/>
                  </a:outerShdw>
                </a:effectLst>
              </a:rPr>
              <a:t>Libertà delle arti e delle scienze (art. 13)</a:t>
            </a:r>
            <a:endParaRPr sz="2200">
              <a:solidFill>
                <a:srgbClr val="EBEBEB"/>
              </a:solidFill>
              <a:effectLst>
                <a:outerShdw sx="100000" sy="100000" kx="0" ky="0" algn="b" rotWithShape="0" blurRad="27940" dist="13970" dir="5400000">
                  <a:srgbClr val="000000"/>
                </a:outerShdw>
              </a:effectLst>
            </a:endParaRPr>
          </a:p>
          <a:p>
            <a:pPr lvl="0" marL="223520" indent="-223520" algn="just" defTabSz="321310">
              <a:spcBef>
                <a:spcPts val="23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00">
                <a:solidFill>
                  <a:srgbClr val="EBEBEB"/>
                </a:solidFill>
                <a:effectLst>
                  <a:outerShdw sx="100000" sy="100000" kx="0" ky="0" algn="b" rotWithShape="0" blurRad="27940" dist="13970" dir="5400000">
                    <a:srgbClr val="000000"/>
                  </a:outerShdw>
                </a:effectLst>
              </a:rPr>
              <a:t>Diritto all’istruzione (art. 14)</a:t>
            </a:r>
            <a:endParaRPr sz="2200">
              <a:solidFill>
                <a:srgbClr val="EBEBEB"/>
              </a:solidFill>
              <a:effectLst>
                <a:outerShdw sx="100000" sy="100000" kx="0" ky="0" algn="b" rotWithShape="0" blurRad="27940" dist="13970" dir="5400000">
                  <a:srgbClr val="000000"/>
                </a:outerShdw>
              </a:effectLst>
            </a:endParaRPr>
          </a:p>
          <a:p>
            <a:pPr lvl="0" marL="223520" indent="-223520" algn="just" defTabSz="321310">
              <a:spcBef>
                <a:spcPts val="23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00">
                <a:solidFill>
                  <a:srgbClr val="EBEBEB"/>
                </a:solidFill>
                <a:effectLst>
                  <a:outerShdw sx="100000" sy="100000" kx="0" ky="0" algn="b" rotWithShape="0" blurRad="27940" dist="13970" dir="5400000">
                    <a:srgbClr val="000000"/>
                  </a:outerShdw>
                </a:effectLst>
              </a:rPr>
              <a:t>Libertà professionale e diritto di lavorare (art. 15)</a:t>
            </a:r>
            <a:endParaRPr sz="2200">
              <a:solidFill>
                <a:srgbClr val="EBEBEB"/>
              </a:solidFill>
              <a:effectLst>
                <a:outerShdw sx="100000" sy="100000" kx="0" ky="0" algn="b" rotWithShape="0" blurRad="27940" dist="13970" dir="5400000">
                  <a:srgbClr val="000000"/>
                </a:outerShdw>
              </a:effectLst>
            </a:endParaRPr>
          </a:p>
          <a:p>
            <a:pPr lvl="0" marL="223520" indent="-223520" algn="just" defTabSz="321310">
              <a:spcBef>
                <a:spcPts val="23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00">
                <a:solidFill>
                  <a:srgbClr val="EBEBEB"/>
                </a:solidFill>
                <a:effectLst>
                  <a:outerShdw sx="100000" sy="100000" kx="0" ky="0" algn="b" rotWithShape="0" blurRad="27940" dist="13970" dir="5400000">
                    <a:srgbClr val="000000"/>
                  </a:outerShdw>
                </a:effectLst>
              </a:rPr>
              <a:t>Libertà d’impresa (art. 16)</a:t>
            </a:r>
            <a:endParaRPr sz="2200">
              <a:solidFill>
                <a:srgbClr val="EBEBEB"/>
              </a:solidFill>
              <a:effectLst>
                <a:outerShdw sx="100000" sy="100000" kx="0" ky="0" algn="b" rotWithShape="0" blurRad="27940" dist="13970" dir="5400000">
                  <a:srgbClr val="000000"/>
                </a:outerShdw>
              </a:effectLst>
            </a:endParaRPr>
          </a:p>
          <a:p>
            <a:pPr lvl="0" marL="223520" indent="-223520" algn="just" defTabSz="321310">
              <a:spcBef>
                <a:spcPts val="23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00">
                <a:solidFill>
                  <a:srgbClr val="EBEBEB"/>
                </a:solidFill>
                <a:effectLst>
                  <a:outerShdw sx="100000" sy="100000" kx="0" ky="0" algn="b" rotWithShape="0" blurRad="27940" dist="13970" dir="5400000">
                    <a:srgbClr val="000000"/>
                  </a:outerShdw>
                </a:effectLst>
              </a:rPr>
              <a:t>Diritto di proprietà (art. 17)</a:t>
            </a:r>
            <a:endParaRPr sz="2200">
              <a:solidFill>
                <a:srgbClr val="EBEBEB"/>
              </a:solidFill>
              <a:effectLst>
                <a:outerShdw sx="100000" sy="100000" kx="0" ky="0" algn="b" rotWithShape="0" blurRad="27940" dist="13970" dir="5400000">
                  <a:srgbClr val="000000"/>
                </a:outerShdw>
              </a:effectLst>
            </a:endParaRPr>
          </a:p>
          <a:p>
            <a:pPr lvl="0" marL="223520" indent="-223520" algn="just" defTabSz="321310">
              <a:spcBef>
                <a:spcPts val="23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00">
                <a:solidFill>
                  <a:srgbClr val="EBEBEB"/>
                </a:solidFill>
                <a:effectLst>
                  <a:outerShdw sx="100000" sy="100000" kx="0" ky="0" algn="b" rotWithShape="0" blurRad="27940" dist="13970" dir="5400000">
                    <a:srgbClr val="000000"/>
                  </a:outerShdw>
                </a:effectLst>
              </a:rPr>
              <a:t>Diritto di asilo (art. 18)</a:t>
            </a:r>
            <a:endParaRPr sz="2200">
              <a:solidFill>
                <a:srgbClr val="EBEBEB"/>
              </a:solidFill>
              <a:effectLst>
                <a:outerShdw sx="100000" sy="100000" kx="0" ky="0" algn="b" rotWithShape="0" blurRad="27940" dist="13970" dir="5400000">
                  <a:srgbClr val="000000"/>
                </a:outerShdw>
              </a:effectLst>
            </a:endParaRPr>
          </a:p>
          <a:p>
            <a:pPr lvl="0" marL="223520" indent="-223520" algn="just" defTabSz="321310">
              <a:spcBef>
                <a:spcPts val="23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00">
                <a:solidFill>
                  <a:srgbClr val="EBEBEB"/>
                </a:solidFill>
                <a:effectLst>
                  <a:outerShdw sx="100000" sy="100000" kx="0" ky="0" algn="b" rotWithShape="0" blurRad="27940" dist="13970" dir="5400000">
                    <a:srgbClr val="000000"/>
                  </a:outerShdw>
                </a:effectLst>
              </a:rPr>
              <a:t>Protezione in caso di allontanamento, di espulsione e di estradizione (art. 19)</a:t>
            </a:r>
          </a:p>
        </p:txBody>
      </p:sp>
    </p:spTree>
  </p:cSld>
  <p:clrMapOvr>
    <a:masterClrMapping/>
  </p:clrMapOvr>
  <p:transition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336AA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6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Carta di Nizza</a:t>
            </a:r>
            <a:endParaRPr b="1" sz="6400">
              <a:solidFill>
                <a:srgbClr val="FFFFFF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6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(Uguaglianza)</a:t>
            </a:r>
          </a:p>
        </p:txBody>
      </p:sp>
      <p:sp>
        <p:nvSpPr>
          <p:cNvPr id="84" name="Shape 8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337311" indent="-337311" algn="just" defTabSz="484886">
              <a:spcBef>
                <a:spcPts val="34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3320">
                <a:solidFill>
                  <a:srgbClr val="EBEBEB"/>
                </a:solidFill>
                <a:effectLst>
                  <a:outerShdw sx="100000" sy="100000" kx="0" ky="0" algn="b" rotWithShape="0" blurRad="42164" dist="21082" dir="5400000">
                    <a:srgbClr val="000000"/>
                  </a:outerShdw>
                </a:effectLst>
              </a:rPr>
              <a:t>Uguaglianza davanti alla legge (art. 20)</a:t>
            </a:r>
            <a:endParaRPr sz="3320">
              <a:solidFill>
                <a:srgbClr val="EBEBEB"/>
              </a:solidFill>
              <a:effectLst>
                <a:outerShdw sx="100000" sy="100000" kx="0" ky="0" algn="b" rotWithShape="0" blurRad="42164" dist="21082" dir="5400000">
                  <a:srgbClr val="000000"/>
                </a:outerShdw>
              </a:effectLst>
            </a:endParaRPr>
          </a:p>
          <a:p>
            <a:pPr lvl="0" marL="337311" indent="-337311" algn="just" defTabSz="484886">
              <a:spcBef>
                <a:spcPts val="34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3320">
                <a:solidFill>
                  <a:srgbClr val="EBEBEB"/>
                </a:solidFill>
                <a:effectLst>
                  <a:outerShdw sx="100000" sy="100000" kx="0" ky="0" algn="b" rotWithShape="0" blurRad="42164" dist="21082" dir="5400000">
                    <a:srgbClr val="000000"/>
                  </a:outerShdw>
                </a:effectLst>
              </a:rPr>
              <a:t>Non discriminazione (art. 21)</a:t>
            </a:r>
            <a:endParaRPr sz="3320">
              <a:solidFill>
                <a:srgbClr val="EBEBEB"/>
              </a:solidFill>
              <a:effectLst>
                <a:outerShdw sx="100000" sy="100000" kx="0" ky="0" algn="b" rotWithShape="0" blurRad="42164" dist="21082" dir="5400000">
                  <a:srgbClr val="000000"/>
                </a:outerShdw>
              </a:effectLst>
            </a:endParaRPr>
          </a:p>
          <a:p>
            <a:pPr lvl="0" marL="337311" indent="-337311" algn="just" defTabSz="484886">
              <a:spcBef>
                <a:spcPts val="34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3320">
                <a:solidFill>
                  <a:srgbClr val="EBEBEB"/>
                </a:solidFill>
                <a:effectLst>
                  <a:outerShdw sx="100000" sy="100000" kx="0" ky="0" algn="b" rotWithShape="0" blurRad="42164" dist="21082" dir="5400000">
                    <a:srgbClr val="000000"/>
                  </a:outerShdw>
                </a:effectLst>
              </a:rPr>
              <a:t>Diversità culturale, religiosa e linguistica (art. 22)</a:t>
            </a:r>
            <a:endParaRPr sz="3320">
              <a:solidFill>
                <a:srgbClr val="EBEBEB"/>
              </a:solidFill>
              <a:effectLst>
                <a:outerShdw sx="100000" sy="100000" kx="0" ky="0" algn="b" rotWithShape="0" blurRad="42164" dist="21082" dir="5400000">
                  <a:srgbClr val="000000"/>
                </a:outerShdw>
              </a:effectLst>
            </a:endParaRPr>
          </a:p>
          <a:p>
            <a:pPr lvl="0" marL="337311" indent="-337311" algn="just" defTabSz="484886">
              <a:spcBef>
                <a:spcPts val="34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3320">
                <a:solidFill>
                  <a:srgbClr val="EBEBEB"/>
                </a:solidFill>
                <a:effectLst>
                  <a:outerShdw sx="100000" sy="100000" kx="0" ky="0" algn="b" rotWithShape="0" blurRad="42164" dist="21082" dir="5400000">
                    <a:srgbClr val="000000"/>
                  </a:outerShdw>
                </a:effectLst>
              </a:rPr>
              <a:t>Parità tra uomini e donne (art. 23)</a:t>
            </a:r>
            <a:endParaRPr sz="3320">
              <a:solidFill>
                <a:srgbClr val="EBEBEB"/>
              </a:solidFill>
              <a:effectLst>
                <a:outerShdw sx="100000" sy="100000" kx="0" ky="0" algn="b" rotWithShape="0" blurRad="42164" dist="21082" dir="5400000">
                  <a:srgbClr val="000000"/>
                </a:outerShdw>
              </a:effectLst>
            </a:endParaRPr>
          </a:p>
          <a:p>
            <a:pPr lvl="0" marL="337311" indent="-337311" algn="just" defTabSz="484886">
              <a:spcBef>
                <a:spcPts val="34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3320">
                <a:solidFill>
                  <a:srgbClr val="EBEBEB"/>
                </a:solidFill>
                <a:effectLst>
                  <a:outerShdw sx="100000" sy="100000" kx="0" ky="0" algn="b" rotWithShape="0" blurRad="42164" dist="21082" dir="5400000">
                    <a:srgbClr val="000000"/>
                  </a:outerShdw>
                </a:effectLst>
              </a:rPr>
              <a:t>Diritti del bambino (art. 24)</a:t>
            </a:r>
            <a:endParaRPr sz="3320">
              <a:solidFill>
                <a:srgbClr val="EBEBEB"/>
              </a:solidFill>
              <a:effectLst>
                <a:outerShdw sx="100000" sy="100000" kx="0" ky="0" algn="b" rotWithShape="0" blurRad="42164" dist="21082" dir="5400000">
                  <a:srgbClr val="000000"/>
                </a:outerShdw>
              </a:effectLst>
            </a:endParaRPr>
          </a:p>
          <a:p>
            <a:pPr lvl="0" marL="337311" indent="-337311" algn="just" defTabSz="484886">
              <a:spcBef>
                <a:spcPts val="34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3320">
                <a:solidFill>
                  <a:srgbClr val="EBEBEB"/>
                </a:solidFill>
                <a:effectLst>
                  <a:outerShdw sx="100000" sy="100000" kx="0" ky="0" algn="b" rotWithShape="0" blurRad="42164" dist="21082" dir="5400000">
                    <a:srgbClr val="000000"/>
                  </a:outerShdw>
                </a:effectLst>
              </a:rPr>
              <a:t>Diritti degli anziani (art. 25)</a:t>
            </a:r>
            <a:endParaRPr sz="3320">
              <a:solidFill>
                <a:srgbClr val="EBEBEB"/>
              </a:solidFill>
              <a:effectLst>
                <a:outerShdw sx="100000" sy="100000" kx="0" ky="0" algn="b" rotWithShape="0" blurRad="42164" dist="21082" dir="5400000">
                  <a:srgbClr val="000000"/>
                </a:outerShdw>
              </a:effectLst>
            </a:endParaRPr>
          </a:p>
          <a:p>
            <a:pPr lvl="0" marL="337311" indent="-337311" algn="just" defTabSz="484886">
              <a:spcBef>
                <a:spcPts val="34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3320">
                <a:solidFill>
                  <a:srgbClr val="EBEBEB"/>
                </a:solidFill>
                <a:effectLst>
                  <a:outerShdw sx="100000" sy="100000" kx="0" ky="0" algn="b" rotWithShape="0" blurRad="42164" dist="21082" dir="5400000">
                    <a:srgbClr val="000000"/>
                  </a:outerShdw>
                </a:effectLst>
              </a:rPr>
              <a:t>Inserimento dei disabili (art. 26)</a:t>
            </a:r>
          </a:p>
        </p:txBody>
      </p:sp>
    </p:spTree>
  </p:cSld>
  <p:clrMapOvr>
    <a:masterClrMapping/>
  </p:clrMapOvr>
  <p:transition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336AA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6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Carta di Nizza</a:t>
            </a:r>
            <a:endParaRPr b="1" sz="6400">
              <a:solidFill>
                <a:srgbClr val="FFFFFF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6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(Solidarietà)</a:t>
            </a:r>
          </a:p>
        </p:txBody>
      </p:sp>
      <p:sp>
        <p:nvSpPr>
          <p:cNvPr id="87" name="Shape 8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 numCol="2" spcCol="574040"/>
          <a:lstStyle/>
          <a:p>
            <a:pPr lvl="0" marL="231647" indent="-231647" algn="just" defTabSz="332993">
              <a:spcBef>
                <a:spcPts val="23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80">
                <a:solidFill>
                  <a:srgbClr val="EBEBEB"/>
                </a:solidFill>
                <a:effectLst>
                  <a:outerShdw sx="100000" sy="100000" kx="0" ky="0" algn="b" rotWithShape="0" blurRad="28956" dist="14478" dir="5400000">
                    <a:srgbClr val="000000"/>
                  </a:outerShdw>
                </a:effectLst>
              </a:rPr>
              <a:t>Diritto dei lavoratori all’informazione e alla consultazione nell’ambito dell’impresa (art. 27)</a:t>
            </a:r>
            <a:endParaRPr sz="2280">
              <a:solidFill>
                <a:srgbClr val="EBEBEB"/>
              </a:solidFill>
              <a:effectLst>
                <a:outerShdw sx="100000" sy="100000" kx="0" ky="0" algn="b" rotWithShape="0" blurRad="28956" dist="14478" dir="5400000">
                  <a:srgbClr val="000000"/>
                </a:outerShdw>
              </a:effectLst>
            </a:endParaRPr>
          </a:p>
          <a:p>
            <a:pPr lvl="0" marL="231647" indent="-231647" algn="just" defTabSz="332993">
              <a:spcBef>
                <a:spcPts val="23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80">
                <a:solidFill>
                  <a:srgbClr val="EBEBEB"/>
                </a:solidFill>
                <a:effectLst>
                  <a:outerShdw sx="100000" sy="100000" kx="0" ky="0" algn="b" rotWithShape="0" blurRad="28956" dist="14478" dir="5400000">
                    <a:srgbClr val="000000"/>
                  </a:outerShdw>
                </a:effectLst>
              </a:rPr>
              <a:t>Diritto di negoziazione e di azioni collettive (art. 28)</a:t>
            </a:r>
            <a:endParaRPr sz="2280">
              <a:solidFill>
                <a:srgbClr val="EBEBEB"/>
              </a:solidFill>
              <a:effectLst>
                <a:outerShdw sx="100000" sy="100000" kx="0" ky="0" algn="b" rotWithShape="0" blurRad="28956" dist="14478" dir="5400000">
                  <a:srgbClr val="000000"/>
                </a:outerShdw>
              </a:effectLst>
            </a:endParaRPr>
          </a:p>
          <a:p>
            <a:pPr lvl="0" marL="231647" indent="-231647" algn="just" defTabSz="332993">
              <a:spcBef>
                <a:spcPts val="23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80">
                <a:solidFill>
                  <a:srgbClr val="EBEBEB"/>
                </a:solidFill>
                <a:effectLst>
                  <a:outerShdw sx="100000" sy="100000" kx="0" ky="0" algn="b" rotWithShape="0" blurRad="28956" dist="14478" dir="5400000">
                    <a:srgbClr val="000000"/>
                  </a:outerShdw>
                </a:effectLst>
              </a:rPr>
              <a:t>Diritto di accesso ai servizi di collocamento (art. 29)</a:t>
            </a:r>
            <a:endParaRPr sz="2280">
              <a:solidFill>
                <a:srgbClr val="EBEBEB"/>
              </a:solidFill>
              <a:effectLst>
                <a:outerShdw sx="100000" sy="100000" kx="0" ky="0" algn="b" rotWithShape="0" blurRad="28956" dist="14478" dir="5400000">
                  <a:srgbClr val="000000"/>
                </a:outerShdw>
              </a:effectLst>
            </a:endParaRPr>
          </a:p>
          <a:p>
            <a:pPr lvl="0" marL="231647" indent="-231647" algn="just" defTabSz="332993">
              <a:spcBef>
                <a:spcPts val="23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80">
                <a:solidFill>
                  <a:srgbClr val="EBEBEB"/>
                </a:solidFill>
                <a:effectLst>
                  <a:outerShdw sx="100000" sy="100000" kx="0" ky="0" algn="b" rotWithShape="0" blurRad="28956" dist="14478" dir="5400000">
                    <a:srgbClr val="000000"/>
                  </a:outerShdw>
                </a:effectLst>
              </a:rPr>
              <a:t>Tutela in caso di licenziamento ingiustificato (art. 30)</a:t>
            </a:r>
            <a:endParaRPr sz="2280">
              <a:solidFill>
                <a:srgbClr val="EBEBEB"/>
              </a:solidFill>
              <a:effectLst>
                <a:outerShdw sx="100000" sy="100000" kx="0" ky="0" algn="b" rotWithShape="0" blurRad="28956" dist="14478" dir="5400000">
                  <a:srgbClr val="000000"/>
                </a:outerShdw>
              </a:effectLst>
            </a:endParaRPr>
          </a:p>
          <a:p>
            <a:pPr lvl="0" marL="231647" indent="-231647" algn="just" defTabSz="332993">
              <a:spcBef>
                <a:spcPts val="23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80">
                <a:solidFill>
                  <a:srgbClr val="EBEBEB"/>
                </a:solidFill>
                <a:effectLst>
                  <a:outerShdw sx="100000" sy="100000" kx="0" ky="0" algn="b" rotWithShape="0" blurRad="28956" dist="14478" dir="5400000">
                    <a:srgbClr val="000000"/>
                  </a:outerShdw>
                </a:effectLst>
              </a:rPr>
              <a:t>Condizioni di lavoro giuste ed eque (art. 31)</a:t>
            </a:r>
            <a:endParaRPr sz="2280">
              <a:solidFill>
                <a:srgbClr val="EBEBEB"/>
              </a:solidFill>
              <a:effectLst>
                <a:outerShdw sx="100000" sy="100000" kx="0" ky="0" algn="b" rotWithShape="0" blurRad="28956" dist="14478" dir="5400000">
                  <a:srgbClr val="000000"/>
                </a:outerShdw>
              </a:effectLst>
            </a:endParaRPr>
          </a:p>
          <a:p>
            <a:pPr lvl="0" marL="231647" indent="-231647" algn="just" defTabSz="332993">
              <a:spcBef>
                <a:spcPts val="23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80">
                <a:solidFill>
                  <a:srgbClr val="EBEBEB"/>
                </a:solidFill>
                <a:effectLst>
                  <a:outerShdw sx="100000" sy="100000" kx="0" ky="0" algn="b" rotWithShape="0" blurRad="28956" dist="14478" dir="5400000">
                    <a:srgbClr val="000000"/>
                  </a:outerShdw>
                </a:effectLst>
              </a:rPr>
              <a:t>Divieto del lavoro minorile e protezione dei giovani sul luogo di lavoro (art. 32)</a:t>
            </a:r>
            <a:endParaRPr sz="2280">
              <a:solidFill>
                <a:srgbClr val="EBEBEB"/>
              </a:solidFill>
              <a:effectLst>
                <a:outerShdw sx="100000" sy="100000" kx="0" ky="0" algn="b" rotWithShape="0" blurRad="28956" dist="14478" dir="5400000">
                  <a:srgbClr val="000000"/>
                </a:outerShdw>
              </a:effectLst>
            </a:endParaRPr>
          </a:p>
          <a:p>
            <a:pPr lvl="0" marL="231647" indent="-231647" algn="just" defTabSz="332993">
              <a:spcBef>
                <a:spcPts val="23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80">
                <a:solidFill>
                  <a:srgbClr val="EBEBEB"/>
                </a:solidFill>
                <a:effectLst>
                  <a:outerShdw sx="100000" sy="100000" kx="0" ky="0" algn="b" rotWithShape="0" blurRad="28956" dist="14478" dir="5400000">
                    <a:srgbClr val="000000"/>
                  </a:outerShdw>
                </a:effectLst>
              </a:rPr>
              <a:t>Vita familiare e vita professionale (art. 33)</a:t>
            </a:r>
            <a:endParaRPr sz="2280">
              <a:solidFill>
                <a:srgbClr val="EBEBEB"/>
              </a:solidFill>
              <a:effectLst>
                <a:outerShdw sx="100000" sy="100000" kx="0" ky="0" algn="b" rotWithShape="0" blurRad="28956" dist="14478" dir="5400000">
                  <a:srgbClr val="000000"/>
                </a:outerShdw>
              </a:effectLst>
            </a:endParaRPr>
          </a:p>
          <a:p>
            <a:pPr lvl="0" marL="231647" indent="-231647" algn="just" defTabSz="332993">
              <a:spcBef>
                <a:spcPts val="23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80">
                <a:solidFill>
                  <a:srgbClr val="EBEBEB"/>
                </a:solidFill>
                <a:effectLst>
                  <a:outerShdw sx="100000" sy="100000" kx="0" ky="0" algn="b" rotWithShape="0" blurRad="28956" dist="14478" dir="5400000">
                    <a:srgbClr val="000000"/>
                  </a:outerShdw>
                </a:effectLst>
              </a:rPr>
              <a:t>Sicurezza sociale e assistenza sociale (art. 34)</a:t>
            </a:r>
            <a:endParaRPr sz="2280">
              <a:solidFill>
                <a:srgbClr val="EBEBEB"/>
              </a:solidFill>
              <a:effectLst>
                <a:outerShdw sx="100000" sy="100000" kx="0" ky="0" algn="b" rotWithShape="0" blurRad="28956" dist="14478" dir="5400000">
                  <a:srgbClr val="000000"/>
                </a:outerShdw>
              </a:effectLst>
            </a:endParaRPr>
          </a:p>
          <a:p>
            <a:pPr lvl="0" marL="231647" indent="-231647" algn="just" defTabSz="332993">
              <a:spcBef>
                <a:spcPts val="23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80">
                <a:solidFill>
                  <a:srgbClr val="EBEBEB"/>
                </a:solidFill>
                <a:effectLst>
                  <a:outerShdw sx="100000" sy="100000" kx="0" ky="0" algn="b" rotWithShape="0" blurRad="28956" dist="14478" dir="5400000">
                    <a:srgbClr val="000000"/>
                  </a:outerShdw>
                </a:effectLst>
              </a:rPr>
              <a:t>Protezione della salute (art. 35)</a:t>
            </a:r>
            <a:endParaRPr sz="2280">
              <a:solidFill>
                <a:srgbClr val="EBEBEB"/>
              </a:solidFill>
              <a:effectLst>
                <a:outerShdw sx="100000" sy="100000" kx="0" ky="0" algn="b" rotWithShape="0" blurRad="28956" dist="14478" dir="5400000">
                  <a:srgbClr val="000000"/>
                </a:outerShdw>
              </a:effectLst>
            </a:endParaRPr>
          </a:p>
          <a:p>
            <a:pPr lvl="0" marL="231647" indent="-231647" algn="just" defTabSz="332993">
              <a:spcBef>
                <a:spcPts val="23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80">
                <a:solidFill>
                  <a:srgbClr val="EBEBEB"/>
                </a:solidFill>
                <a:effectLst>
                  <a:outerShdw sx="100000" sy="100000" kx="0" ky="0" algn="b" rotWithShape="0" blurRad="28956" dist="14478" dir="5400000">
                    <a:srgbClr val="000000"/>
                  </a:outerShdw>
                </a:effectLst>
              </a:rPr>
              <a:t>Accesso ai servizi d’interesse economico generale (art. 36)</a:t>
            </a:r>
            <a:endParaRPr sz="2280">
              <a:solidFill>
                <a:srgbClr val="EBEBEB"/>
              </a:solidFill>
              <a:effectLst>
                <a:outerShdw sx="100000" sy="100000" kx="0" ky="0" algn="b" rotWithShape="0" blurRad="28956" dist="14478" dir="5400000">
                  <a:srgbClr val="000000"/>
                </a:outerShdw>
              </a:effectLst>
            </a:endParaRPr>
          </a:p>
          <a:p>
            <a:pPr lvl="0" marL="231647" indent="-231647" algn="just" defTabSz="332993">
              <a:spcBef>
                <a:spcPts val="23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80">
                <a:solidFill>
                  <a:srgbClr val="EBEBEB"/>
                </a:solidFill>
                <a:effectLst>
                  <a:outerShdw sx="100000" sy="100000" kx="0" ky="0" algn="b" rotWithShape="0" blurRad="28956" dist="14478" dir="5400000">
                    <a:srgbClr val="000000"/>
                  </a:outerShdw>
                </a:effectLst>
              </a:rPr>
              <a:t>Tutela dell’ambiente (art. 37)</a:t>
            </a:r>
            <a:endParaRPr sz="2280">
              <a:solidFill>
                <a:srgbClr val="EBEBEB"/>
              </a:solidFill>
              <a:effectLst>
                <a:outerShdw sx="100000" sy="100000" kx="0" ky="0" algn="b" rotWithShape="0" blurRad="28956" dist="14478" dir="5400000">
                  <a:srgbClr val="000000"/>
                </a:outerShdw>
              </a:effectLst>
            </a:endParaRPr>
          </a:p>
          <a:p>
            <a:pPr lvl="0" marL="231647" indent="-231647" algn="just" defTabSz="332993">
              <a:spcBef>
                <a:spcPts val="23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80">
                <a:solidFill>
                  <a:srgbClr val="EBEBEB"/>
                </a:solidFill>
                <a:effectLst>
                  <a:outerShdw sx="100000" sy="100000" kx="0" ky="0" algn="b" rotWithShape="0" blurRad="28956" dist="14478" dir="5400000">
                    <a:srgbClr val="000000"/>
                  </a:outerShdw>
                </a:effectLst>
              </a:rPr>
              <a:t>Protezione dei consumatori (art. 38)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336AA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6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Cosa sono i diritti fondamentali?</a:t>
            </a:r>
          </a:p>
        </p:txBody>
      </p:sp>
      <p:sp>
        <p:nvSpPr>
          <p:cNvPr id="36" name="Shape 3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300736" indent="-300736" algn="just" defTabSz="432308">
              <a:spcBef>
                <a:spcPts val="31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516">
                <a:solidFill>
                  <a:srgbClr val="EBEBEB"/>
                </a:solidFill>
                <a:effectLst>
                  <a:outerShdw sx="100000" sy="100000" kx="0" ky="0" algn="b" rotWithShape="0" blurRad="37592" dist="18796" dir="5400000">
                    <a:srgbClr val="000000"/>
                  </a:outerShdw>
                </a:effectLst>
              </a:rPr>
              <a:t>COSA: Diritti soggettivi (nozione storicistica, nozione individualistica, nozione statualistica)</a:t>
            </a:r>
            <a:endParaRPr sz="2516">
              <a:solidFill>
                <a:srgbClr val="EBEBEB"/>
              </a:solidFill>
              <a:effectLst>
                <a:outerShdw sx="100000" sy="100000" kx="0" ky="0" algn="b" rotWithShape="0" blurRad="37592" dist="18796" dir="5400000">
                  <a:srgbClr val="000000"/>
                </a:outerShdw>
              </a:effectLst>
            </a:endParaRPr>
          </a:p>
          <a:p>
            <a:pPr lvl="0" marL="300736" indent="-300736" algn="just" defTabSz="432308">
              <a:spcBef>
                <a:spcPts val="31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516">
                <a:solidFill>
                  <a:srgbClr val="EBEBEB"/>
                </a:solidFill>
                <a:effectLst>
                  <a:outerShdw sx="100000" sy="100000" kx="0" ky="0" algn="b" rotWithShape="0" blurRad="37592" dist="18796" dir="5400000">
                    <a:srgbClr val="000000"/>
                  </a:outerShdw>
                </a:effectLst>
              </a:rPr>
              <a:t>CHI: Uomo - Cittadino - Capace d’agire</a:t>
            </a:r>
            <a:endParaRPr sz="2516">
              <a:solidFill>
                <a:srgbClr val="EBEBEB"/>
              </a:solidFill>
              <a:effectLst>
                <a:outerShdw sx="100000" sy="100000" kx="0" ky="0" algn="b" rotWithShape="0" blurRad="37592" dist="18796" dir="5400000">
                  <a:srgbClr val="000000"/>
                </a:outerShdw>
              </a:effectLst>
            </a:endParaRPr>
          </a:p>
          <a:p>
            <a:pPr lvl="0" marL="300736" indent="-300736" algn="just" defTabSz="432308">
              <a:spcBef>
                <a:spcPts val="31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516">
                <a:solidFill>
                  <a:srgbClr val="EBEBEB"/>
                </a:solidFill>
                <a:effectLst>
                  <a:outerShdw sx="100000" sy="100000" kx="0" ky="0" algn="b" rotWithShape="0" blurRad="37592" dist="18796" dir="5400000">
                    <a:srgbClr val="000000"/>
                  </a:outerShdw>
                </a:effectLst>
              </a:rPr>
              <a:t>DOVE: Rapporto con le costituzioni (</a:t>
            </a:r>
            <a:r>
              <a:rPr sz="2516">
                <a:solidFill>
                  <a:srgbClr val="EBEBEB"/>
                </a:solidFill>
                <a:effectLst>
                  <a:outerShdw sx="100000" sy="100000" kx="0" ky="0" algn="b" rotWithShape="0" blurRad="37592" dist="18796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Bill of Rights</a:t>
            </a:r>
            <a:r>
              <a:rPr sz="2516">
                <a:solidFill>
                  <a:srgbClr val="EBEBEB"/>
                </a:solidFill>
                <a:effectLst>
                  <a:outerShdw sx="100000" sy="100000" kx="0" ky="0" algn="b" rotWithShape="0" blurRad="37592" dist="18796" dir="5400000">
                    <a:srgbClr val="000000"/>
                  </a:outerShdw>
                </a:effectLst>
              </a:rPr>
              <a:t> + </a:t>
            </a:r>
            <a:r>
              <a:rPr sz="2516">
                <a:solidFill>
                  <a:srgbClr val="EBEBEB"/>
                </a:solidFill>
                <a:effectLst>
                  <a:outerShdw sx="100000" sy="100000" kx="0" ky="0" algn="b" rotWithShape="0" blurRad="37592" dist="18796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Frame of Government</a:t>
            </a:r>
            <a:r>
              <a:rPr sz="2516">
                <a:solidFill>
                  <a:srgbClr val="EBEBEB"/>
                </a:solidFill>
                <a:effectLst>
                  <a:outerShdw sx="100000" sy="100000" kx="0" ky="0" algn="b" rotWithShape="0" blurRad="37592" dist="18796" dir="5400000">
                    <a:srgbClr val="000000"/>
                  </a:outerShdw>
                </a:effectLst>
              </a:rPr>
              <a:t>)</a:t>
            </a:r>
            <a:endParaRPr sz="2516">
              <a:solidFill>
                <a:srgbClr val="EBEBEB"/>
              </a:solidFill>
              <a:effectLst>
                <a:outerShdw sx="100000" sy="100000" kx="0" ky="0" algn="b" rotWithShape="0" blurRad="37592" dist="18796" dir="5400000">
                  <a:srgbClr val="000000"/>
                </a:outerShdw>
              </a:effectLst>
            </a:endParaRPr>
          </a:p>
          <a:p>
            <a:pPr lvl="0" marL="300736" indent="-300736" algn="just" defTabSz="432308">
              <a:spcBef>
                <a:spcPts val="31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516">
                <a:solidFill>
                  <a:srgbClr val="EBEBEB"/>
                </a:solidFill>
                <a:effectLst>
                  <a:outerShdw sx="100000" sy="100000" kx="0" ky="0" algn="b" rotWithShape="0" blurRad="37592" dist="18796" dir="5400000">
                    <a:srgbClr val="000000"/>
                  </a:outerShdw>
                </a:effectLst>
              </a:rPr>
              <a:t>GENESI: ruolo delle corti (non sono tassativi!)</a:t>
            </a:r>
            <a:endParaRPr sz="2516">
              <a:solidFill>
                <a:srgbClr val="EBEBEB"/>
              </a:solidFill>
              <a:effectLst>
                <a:outerShdw sx="100000" sy="100000" kx="0" ky="0" algn="b" rotWithShape="0" blurRad="37592" dist="18796" dir="5400000">
                  <a:srgbClr val="000000"/>
                </a:outerShdw>
              </a:effectLst>
            </a:endParaRPr>
          </a:p>
          <a:p>
            <a:pPr lvl="0" marL="300736" indent="-300736" algn="just" defTabSz="432308">
              <a:spcBef>
                <a:spcPts val="31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516">
                <a:solidFill>
                  <a:srgbClr val="EBEBEB"/>
                </a:solidFill>
                <a:effectLst>
                  <a:outerShdw sx="100000" sy="100000" kx="0" ky="0" algn="b" rotWithShape="0" blurRad="37592" dist="18796" dir="5400000">
                    <a:srgbClr val="000000"/>
                  </a:outerShdw>
                </a:effectLst>
              </a:rPr>
              <a:t>CONTENUTO: libertà negative (Stato di diritto) / libertà positive (Stato sociale) - dimensione verticale ed orizzontale</a:t>
            </a:r>
            <a:endParaRPr sz="2516">
              <a:solidFill>
                <a:srgbClr val="EBEBEB"/>
              </a:solidFill>
              <a:effectLst>
                <a:outerShdw sx="100000" sy="100000" kx="0" ky="0" algn="b" rotWithShape="0" blurRad="37592" dist="18796" dir="5400000">
                  <a:srgbClr val="000000"/>
                </a:outerShdw>
              </a:effectLst>
            </a:endParaRPr>
          </a:p>
          <a:p>
            <a:pPr lvl="0" marL="300736" indent="-300736" algn="just" defTabSz="432308">
              <a:spcBef>
                <a:spcPts val="31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516">
                <a:solidFill>
                  <a:srgbClr val="EBEBEB"/>
                </a:solidFill>
                <a:effectLst>
                  <a:outerShdw sx="100000" sy="100000" kx="0" ky="0" algn="b" rotWithShape="0" blurRad="37592" dist="18796" dir="5400000">
                    <a:srgbClr val="000000"/>
                  </a:outerShdw>
                </a:effectLst>
              </a:rPr>
              <a:t>VISIONI: individualistica (</a:t>
            </a:r>
            <a:r>
              <a:rPr sz="2516">
                <a:solidFill>
                  <a:srgbClr val="EBEBEB"/>
                </a:solidFill>
                <a:effectLst>
                  <a:outerShdw sx="100000" sy="100000" kx="0" ky="0" algn="b" rotWithShape="0" blurRad="37592" dist="18796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Western Legal Tradition</a:t>
            </a:r>
            <a:r>
              <a:rPr sz="2516">
                <a:solidFill>
                  <a:srgbClr val="EBEBEB"/>
                </a:solidFill>
                <a:effectLst>
                  <a:outerShdw sx="100000" sy="100000" kx="0" ky="0" algn="b" rotWithShape="0" blurRad="37592" dist="18796" dir="5400000">
                    <a:srgbClr val="000000"/>
                  </a:outerShdw>
                </a:effectLst>
              </a:rPr>
              <a:t>) vs. collettiva (</a:t>
            </a:r>
            <a:r>
              <a:rPr sz="2516">
                <a:solidFill>
                  <a:srgbClr val="EBEBEB"/>
                </a:solidFill>
                <a:effectLst>
                  <a:outerShdw sx="100000" sy="100000" kx="0" ky="0" algn="b" rotWithShape="0" blurRad="37592" dist="18796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Banjul Charter on Human and People’s Rights</a:t>
            </a:r>
            <a:r>
              <a:rPr sz="2516">
                <a:solidFill>
                  <a:srgbClr val="EBEBEB"/>
                </a:solidFill>
                <a:effectLst>
                  <a:outerShdw sx="100000" sy="100000" kx="0" ky="0" algn="b" rotWithShape="0" blurRad="37592" dist="18796" dir="5400000">
                    <a:srgbClr val="000000"/>
                  </a:outerShdw>
                </a:effectLst>
              </a:rPr>
              <a:t> - OUA, 1981 / </a:t>
            </a:r>
            <a:r>
              <a:rPr sz="2516">
                <a:solidFill>
                  <a:srgbClr val="EBEBEB"/>
                </a:solidFill>
                <a:effectLst>
                  <a:outerShdw sx="100000" sy="100000" kx="0" ky="0" algn="b" rotWithShape="0" blurRad="37592" dist="18796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Dichiarazione Islamica</a:t>
            </a:r>
            <a:r>
              <a:rPr sz="2516">
                <a:solidFill>
                  <a:srgbClr val="EBEBEB"/>
                </a:solidFill>
                <a:effectLst>
                  <a:outerShdw sx="100000" sy="100000" kx="0" ky="0" algn="b" rotWithShape="0" blurRad="37592" dist="18796" dir="5400000">
                    <a:srgbClr val="000000"/>
                  </a:outerShdw>
                </a:effectLst>
              </a:rPr>
              <a:t> di Tunisi, 1992) - II Conf. ONU Diritti dell’Uomo - Vienna, 1993</a:t>
            </a:r>
          </a:p>
        </p:txBody>
      </p:sp>
    </p:spTree>
  </p:cSld>
  <p:clrMapOvr>
    <a:masterClrMapping/>
  </p:clrMapOvr>
  <p:transition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336AA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6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Carta di Nizza</a:t>
            </a:r>
            <a:endParaRPr b="1" sz="6400">
              <a:solidFill>
                <a:srgbClr val="FFFFFF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6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(Cittadinanza)</a:t>
            </a:r>
          </a:p>
        </p:txBody>
      </p:sp>
      <p:sp>
        <p:nvSpPr>
          <p:cNvPr id="90" name="Shape 9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268224" indent="-268224" algn="just" defTabSz="385572">
              <a:spcBef>
                <a:spcPts val="27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640">
                <a:solidFill>
                  <a:srgbClr val="EBEBEB"/>
                </a:solidFill>
                <a:effectLst>
                  <a:outerShdw sx="100000" sy="100000" kx="0" ky="0" algn="b" rotWithShape="0" blurRad="33528" dist="16764" dir="5400000">
                    <a:srgbClr val="000000"/>
                  </a:outerShdw>
                </a:effectLst>
              </a:rPr>
              <a:t>Diritto di voto e di eleggibilità alle elezioni del Parlamento europeo (art. 39)</a:t>
            </a:r>
            <a:endParaRPr sz="2640">
              <a:solidFill>
                <a:srgbClr val="EBEBEB"/>
              </a:solidFill>
              <a:effectLst>
                <a:outerShdw sx="100000" sy="100000" kx="0" ky="0" algn="b" rotWithShape="0" blurRad="33528" dist="16764" dir="5400000">
                  <a:srgbClr val="000000"/>
                </a:outerShdw>
              </a:effectLst>
            </a:endParaRPr>
          </a:p>
          <a:p>
            <a:pPr lvl="0" marL="268224" indent="-268224" algn="just" defTabSz="385572">
              <a:spcBef>
                <a:spcPts val="27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640">
                <a:solidFill>
                  <a:srgbClr val="EBEBEB"/>
                </a:solidFill>
                <a:effectLst>
                  <a:outerShdw sx="100000" sy="100000" kx="0" ky="0" algn="b" rotWithShape="0" blurRad="33528" dist="16764" dir="5400000">
                    <a:srgbClr val="000000"/>
                  </a:outerShdw>
                </a:effectLst>
              </a:rPr>
              <a:t>Diritto di voto e di eleggibilità alle elezioni comunali (art. 40)</a:t>
            </a:r>
            <a:endParaRPr sz="2640">
              <a:solidFill>
                <a:srgbClr val="EBEBEB"/>
              </a:solidFill>
              <a:effectLst>
                <a:outerShdw sx="100000" sy="100000" kx="0" ky="0" algn="b" rotWithShape="0" blurRad="33528" dist="16764" dir="5400000">
                  <a:srgbClr val="000000"/>
                </a:outerShdw>
              </a:effectLst>
            </a:endParaRPr>
          </a:p>
          <a:p>
            <a:pPr lvl="0" marL="268224" indent="-268224" algn="just" defTabSz="385572">
              <a:spcBef>
                <a:spcPts val="27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640">
                <a:solidFill>
                  <a:srgbClr val="EBEBEB"/>
                </a:solidFill>
                <a:effectLst>
                  <a:outerShdw sx="100000" sy="100000" kx="0" ky="0" algn="b" rotWithShape="0" blurRad="33528" dist="16764" dir="5400000">
                    <a:srgbClr val="000000"/>
                  </a:outerShdw>
                </a:effectLst>
              </a:rPr>
              <a:t>Diritto ad una buona amministrazione (art. 41)</a:t>
            </a:r>
            <a:endParaRPr sz="2640">
              <a:solidFill>
                <a:srgbClr val="EBEBEB"/>
              </a:solidFill>
              <a:effectLst>
                <a:outerShdw sx="100000" sy="100000" kx="0" ky="0" algn="b" rotWithShape="0" blurRad="33528" dist="16764" dir="5400000">
                  <a:srgbClr val="000000"/>
                </a:outerShdw>
              </a:effectLst>
            </a:endParaRPr>
          </a:p>
          <a:p>
            <a:pPr lvl="0" marL="268224" indent="-268224" algn="just" defTabSz="385572">
              <a:spcBef>
                <a:spcPts val="27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640">
                <a:solidFill>
                  <a:srgbClr val="EBEBEB"/>
                </a:solidFill>
                <a:effectLst>
                  <a:outerShdw sx="100000" sy="100000" kx="0" ky="0" algn="b" rotWithShape="0" blurRad="33528" dist="16764" dir="5400000">
                    <a:srgbClr val="000000"/>
                  </a:outerShdw>
                </a:effectLst>
              </a:rPr>
              <a:t>Diritto di accesso ai documenti (art. 42)</a:t>
            </a:r>
            <a:endParaRPr sz="2640">
              <a:solidFill>
                <a:srgbClr val="EBEBEB"/>
              </a:solidFill>
              <a:effectLst>
                <a:outerShdw sx="100000" sy="100000" kx="0" ky="0" algn="b" rotWithShape="0" blurRad="33528" dist="16764" dir="5400000">
                  <a:srgbClr val="000000"/>
                </a:outerShdw>
              </a:effectLst>
            </a:endParaRPr>
          </a:p>
          <a:p>
            <a:pPr lvl="0" marL="268224" indent="-268224" algn="just" defTabSz="385572">
              <a:spcBef>
                <a:spcPts val="27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640">
                <a:solidFill>
                  <a:srgbClr val="EBEBEB"/>
                </a:solidFill>
                <a:effectLst>
                  <a:outerShdw sx="100000" sy="100000" kx="0" ky="0" algn="b" rotWithShape="0" blurRad="33528" dist="16764" dir="5400000">
                    <a:srgbClr val="000000"/>
                  </a:outerShdw>
                </a:effectLst>
              </a:rPr>
              <a:t>Mediatore (art. 43)</a:t>
            </a:r>
            <a:endParaRPr sz="2640">
              <a:solidFill>
                <a:srgbClr val="EBEBEB"/>
              </a:solidFill>
              <a:effectLst>
                <a:outerShdw sx="100000" sy="100000" kx="0" ky="0" algn="b" rotWithShape="0" blurRad="33528" dist="16764" dir="5400000">
                  <a:srgbClr val="000000"/>
                </a:outerShdw>
              </a:effectLst>
            </a:endParaRPr>
          </a:p>
          <a:p>
            <a:pPr lvl="0" marL="268224" indent="-268224" algn="just" defTabSz="385572">
              <a:spcBef>
                <a:spcPts val="27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640">
                <a:solidFill>
                  <a:srgbClr val="EBEBEB"/>
                </a:solidFill>
                <a:effectLst>
                  <a:outerShdw sx="100000" sy="100000" kx="0" ky="0" algn="b" rotWithShape="0" blurRad="33528" dist="16764" dir="5400000">
                    <a:srgbClr val="000000"/>
                  </a:outerShdw>
                </a:effectLst>
              </a:rPr>
              <a:t>Diritto di petizione (art. 44)</a:t>
            </a:r>
            <a:endParaRPr sz="2640">
              <a:solidFill>
                <a:srgbClr val="EBEBEB"/>
              </a:solidFill>
              <a:effectLst>
                <a:outerShdw sx="100000" sy="100000" kx="0" ky="0" algn="b" rotWithShape="0" blurRad="33528" dist="16764" dir="5400000">
                  <a:srgbClr val="000000"/>
                </a:outerShdw>
              </a:effectLst>
            </a:endParaRPr>
          </a:p>
          <a:p>
            <a:pPr lvl="0" marL="268224" indent="-268224" algn="just" defTabSz="385572">
              <a:spcBef>
                <a:spcPts val="27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640">
                <a:solidFill>
                  <a:srgbClr val="EBEBEB"/>
                </a:solidFill>
                <a:effectLst>
                  <a:outerShdw sx="100000" sy="100000" kx="0" ky="0" algn="b" rotWithShape="0" blurRad="33528" dist="16764" dir="5400000">
                    <a:srgbClr val="000000"/>
                  </a:outerShdw>
                </a:effectLst>
              </a:rPr>
              <a:t>Libertà di circolazione e di soggiorno (art. 45)</a:t>
            </a:r>
            <a:endParaRPr sz="2640">
              <a:solidFill>
                <a:srgbClr val="EBEBEB"/>
              </a:solidFill>
              <a:effectLst>
                <a:outerShdw sx="100000" sy="100000" kx="0" ky="0" algn="b" rotWithShape="0" blurRad="33528" dist="16764" dir="5400000">
                  <a:srgbClr val="000000"/>
                </a:outerShdw>
              </a:effectLst>
            </a:endParaRPr>
          </a:p>
          <a:p>
            <a:pPr lvl="0" marL="268224" indent="-268224" algn="just" defTabSz="385572">
              <a:spcBef>
                <a:spcPts val="27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640">
                <a:solidFill>
                  <a:srgbClr val="EBEBEB"/>
                </a:solidFill>
                <a:effectLst>
                  <a:outerShdw sx="100000" sy="100000" kx="0" ky="0" algn="b" rotWithShape="0" blurRad="33528" dist="16764" dir="5400000">
                    <a:srgbClr val="000000"/>
                  </a:outerShdw>
                </a:effectLst>
              </a:rPr>
              <a:t>Tutela diplomatica e consolare (art. 46)</a:t>
            </a:r>
          </a:p>
        </p:txBody>
      </p:sp>
    </p:spTree>
  </p:cSld>
  <p:clrMapOvr>
    <a:masterClrMapping/>
  </p:clrMapOvr>
  <p:transition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336AA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6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Carta di Nizza</a:t>
            </a:r>
            <a:endParaRPr b="1" sz="6400">
              <a:solidFill>
                <a:srgbClr val="FFFFFF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6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(Giustizia)</a:t>
            </a:r>
          </a:p>
        </p:txBody>
      </p:sp>
      <p:sp>
        <p:nvSpPr>
          <p:cNvPr id="93" name="Shape 9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390143" indent="-390143" algn="just" defTabSz="560831">
              <a:spcBef>
                <a:spcPts val="40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3839">
                <a:solidFill>
                  <a:srgbClr val="EBEBEB"/>
                </a:solidFill>
                <a:effectLst>
                  <a:outerShdw sx="100000" sy="100000" kx="0" ky="0" algn="b" rotWithShape="0" blurRad="48768" dist="24384" dir="5400000">
                    <a:srgbClr val="000000"/>
                  </a:outerShdw>
                </a:effectLst>
              </a:rPr>
              <a:t>Diritto a un ricorso effettivo e a un giudice imparziale (art. 47)</a:t>
            </a:r>
            <a:endParaRPr sz="3839">
              <a:solidFill>
                <a:srgbClr val="EBEBEB"/>
              </a:solidFill>
              <a:effectLst>
                <a:outerShdw sx="100000" sy="100000" kx="0" ky="0" algn="b" rotWithShape="0" blurRad="48768" dist="24384" dir="5400000">
                  <a:srgbClr val="000000"/>
                </a:outerShdw>
              </a:effectLst>
            </a:endParaRPr>
          </a:p>
          <a:p>
            <a:pPr lvl="0" marL="390143" indent="-390143" algn="just" defTabSz="560831">
              <a:spcBef>
                <a:spcPts val="40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3839">
                <a:solidFill>
                  <a:srgbClr val="EBEBEB"/>
                </a:solidFill>
                <a:effectLst>
                  <a:outerShdw sx="100000" sy="100000" kx="0" ky="0" algn="b" rotWithShape="0" blurRad="48768" dist="24384" dir="5400000">
                    <a:srgbClr val="000000"/>
                  </a:outerShdw>
                </a:effectLst>
              </a:rPr>
              <a:t>Presunzione di innocenza e diritti della difesa (art. 48)</a:t>
            </a:r>
            <a:endParaRPr sz="3839">
              <a:solidFill>
                <a:srgbClr val="EBEBEB"/>
              </a:solidFill>
              <a:effectLst>
                <a:outerShdw sx="100000" sy="100000" kx="0" ky="0" algn="b" rotWithShape="0" blurRad="48768" dist="24384" dir="5400000">
                  <a:srgbClr val="000000"/>
                </a:outerShdw>
              </a:effectLst>
            </a:endParaRPr>
          </a:p>
          <a:p>
            <a:pPr lvl="0" marL="390143" indent="-390143" algn="just" defTabSz="560831">
              <a:spcBef>
                <a:spcPts val="40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3839">
                <a:solidFill>
                  <a:srgbClr val="EBEBEB"/>
                </a:solidFill>
                <a:effectLst>
                  <a:outerShdw sx="100000" sy="100000" kx="0" ky="0" algn="b" rotWithShape="0" blurRad="48768" dist="24384" dir="5400000">
                    <a:srgbClr val="000000"/>
                  </a:outerShdw>
                </a:effectLst>
              </a:rPr>
              <a:t>Principi di legalità e della proporzionalità dei reati e delle pene (art. 49)</a:t>
            </a:r>
            <a:endParaRPr sz="3839">
              <a:solidFill>
                <a:srgbClr val="EBEBEB"/>
              </a:solidFill>
              <a:effectLst>
                <a:outerShdw sx="100000" sy="100000" kx="0" ky="0" algn="b" rotWithShape="0" blurRad="48768" dist="24384" dir="5400000">
                  <a:srgbClr val="000000"/>
                </a:outerShdw>
              </a:effectLst>
            </a:endParaRPr>
          </a:p>
          <a:p>
            <a:pPr lvl="0" marL="390143" indent="-390143" algn="just" defTabSz="560831">
              <a:spcBef>
                <a:spcPts val="40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3839">
                <a:solidFill>
                  <a:srgbClr val="EBEBEB"/>
                </a:solidFill>
                <a:effectLst>
                  <a:outerShdw sx="100000" sy="100000" kx="0" ky="0" algn="b" rotWithShape="0" blurRad="48768" dist="24384" dir="5400000">
                    <a:srgbClr val="000000"/>
                  </a:outerShdw>
                </a:effectLst>
              </a:rPr>
              <a:t>Diritto di non essere giudicato o punito due volte per lo stesso reato (art. 50)</a:t>
            </a:r>
          </a:p>
        </p:txBody>
      </p:sp>
    </p:spTree>
  </p:cSld>
  <p:clrMapOvr>
    <a:masterClrMapping/>
  </p:clrMapOvr>
  <p:transition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336AA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6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Carta di Nizza</a:t>
            </a:r>
            <a:endParaRPr b="1" sz="6400">
              <a:solidFill>
                <a:srgbClr val="FFFFFF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6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(Livello di protezione)</a:t>
            </a:r>
          </a:p>
        </p:txBody>
      </p:sp>
      <p:sp>
        <p:nvSpPr>
          <p:cNvPr id="96" name="Shape 9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284479" indent="-284479" algn="just" defTabSz="408940">
              <a:spcBef>
                <a:spcPts val="29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800">
                <a:solidFill>
                  <a:srgbClr val="EBEBEB"/>
                </a:solidFill>
                <a:effectLst>
                  <a:outerShdw sx="100000" sy="100000" kx="0" ky="0" algn="b" rotWithShape="0" blurRad="35560" dist="17780" dir="5400000">
                    <a:srgbClr val="000000"/>
                  </a:outerShdw>
                </a:effectLst>
              </a:rPr>
              <a:t>art. 52, par. 1: “</a:t>
            </a:r>
            <a:r>
              <a:rPr sz="2800">
                <a:solidFill>
                  <a:srgbClr val="EBEBEB"/>
                </a:solidFill>
                <a:effectLst>
                  <a:outerShdw sx="100000" sy="100000" kx="0" ky="0" algn="b" rotWithShape="0" blurRad="35560" dist="17780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Eventuali limitazioni all’esercizio dei diritti e delle libertà riconosciuti dalla presente Carta devono essere previste dalla legge e </a:t>
            </a:r>
            <a:r>
              <a:rPr sz="2800" u="sng">
                <a:solidFill>
                  <a:srgbClr val="EBEBEB"/>
                </a:solidFill>
                <a:effectLst>
                  <a:outerShdw sx="100000" sy="100000" kx="0" ky="0" algn="b" rotWithShape="0" blurRad="35560" dist="17780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rispettare il contenuto essenziale di detti diritti e libertà</a:t>
            </a:r>
            <a:r>
              <a:rPr sz="2800">
                <a:solidFill>
                  <a:srgbClr val="EBEBEB"/>
                </a:solidFill>
                <a:effectLst>
                  <a:outerShdw sx="100000" sy="100000" kx="0" ky="0" algn="b" rotWithShape="0" blurRad="35560" dist="17780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. Nel rispetto del principio di proporzionalità, possono essere apportate limitazioni solo laddove siano necessarie e rispondano effettivamente a finalità di interesse generale riconosciute dall’Unione o all’esigenza di proteggere i diritti e le libertà altrui</a:t>
            </a:r>
            <a:r>
              <a:rPr sz="2800">
                <a:solidFill>
                  <a:srgbClr val="EBEBEB"/>
                </a:solidFill>
                <a:effectLst>
                  <a:outerShdw sx="100000" sy="100000" kx="0" ky="0" algn="b" rotWithShape="0" blurRad="35560" dist="17780" dir="5400000">
                    <a:srgbClr val="000000"/>
                  </a:outerShdw>
                </a:effectLst>
              </a:rPr>
              <a:t>”</a:t>
            </a:r>
            <a:endParaRPr sz="2800">
              <a:solidFill>
                <a:srgbClr val="EBEBEB"/>
              </a:solidFill>
              <a:effectLst>
                <a:outerShdw sx="100000" sy="100000" kx="0" ky="0" algn="b" rotWithShape="0" blurRad="35560" dist="17780" dir="5400000">
                  <a:srgbClr val="000000"/>
                </a:outerShdw>
              </a:effectLst>
            </a:endParaRPr>
          </a:p>
          <a:p>
            <a:pPr lvl="0" marL="284479" indent="-284479" algn="just" defTabSz="408940">
              <a:spcBef>
                <a:spcPts val="29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800">
                <a:solidFill>
                  <a:srgbClr val="EBEBEB"/>
                </a:solidFill>
                <a:effectLst>
                  <a:outerShdw sx="100000" sy="100000" kx="0" ky="0" algn="b" rotWithShape="0" blurRad="35560" dist="17780" dir="5400000">
                    <a:srgbClr val="000000"/>
                  </a:outerShdw>
                </a:effectLst>
              </a:rPr>
              <a:t>La dottrina del “</a:t>
            </a:r>
            <a:r>
              <a:rPr sz="2800">
                <a:solidFill>
                  <a:srgbClr val="EBEBEB"/>
                </a:solidFill>
                <a:effectLst>
                  <a:outerShdw sx="100000" sy="100000" kx="0" ky="0" algn="b" rotWithShape="0" blurRad="35560" dist="17780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livello massimo</a:t>
            </a:r>
            <a:r>
              <a:rPr sz="2800">
                <a:solidFill>
                  <a:srgbClr val="EBEBEB"/>
                </a:solidFill>
                <a:effectLst>
                  <a:outerShdw sx="100000" sy="100000" kx="0" ky="0" algn="b" rotWithShape="0" blurRad="35560" dist="17780" dir="5400000">
                    <a:srgbClr val="000000"/>
                  </a:outerShdw>
                </a:effectLst>
              </a:rPr>
              <a:t>” di protezione </a:t>
            </a:r>
            <a:endParaRPr sz="2800">
              <a:solidFill>
                <a:srgbClr val="EBEBEB"/>
              </a:solidFill>
              <a:effectLst>
                <a:outerShdw sx="100000" sy="100000" kx="0" ky="0" algn="b" rotWithShape="0" blurRad="35560" dist="17780" dir="5400000">
                  <a:srgbClr val="000000"/>
                </a:outerShdw>
              </a:effectLst>
            </a:endParaRPr>
          </a:p>
          <a:p>
            <a:pPr lvl="0" marL="284479" indent="-284479" algn="just" defTabSz="408940">
              <a:spcBef>
                <a:spcPts val="29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800">
                <a:solidFill>
                  <a:srgbClr val="EBEBEB"/>
                </a:solidFill>
                <a:effectLst>
                  <a:outerShdw sx="100000" sy="100000" kx="0" ky="0" algn="b" rotWithShape="0" blurRad="35560" dist="17780" dir="5400000">
                    <a:srgbClr val="000000"/>
                  </a:outerShdw>
                </a:effectLst>
              </a:rPr>
              <a:t>Caso </a:t>
            </a:r>
            <a:r>
              <a:rPr sz="2800">
                <a:solidFill>
                  <a:srgbClr val="EBEBEB"/>
                </a:solidFill>
                <a:effectLst>
                  <a:outerShdw sx="100000" sy="100000" kx="0" ky="0" algn="b" rotWithShape="0" blurRad="35560" dist="17780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Grogan</a:t>
            </a:r>
            <a:r>
              <a:rPr sz="2800">
                <a:solidFill>
                  <a:srgbClr val="EBEBEB"/>
                </a:solidFill>
                <a:effectLst>
                  <a:outerShdw sx="100000" sy="100000" kx="0" ky="0" algn="b" rotWithShape="0" blurRad="35560" dist="17780" dir="5400000">
                    <a:srgbClr val="000000"/>
                  </a:outerShdw>
                </a:effectLst>
              </a:rPr>
              <a:t> (4 ottobre 1991: libero sviluppo della personalità vs. aborto)</a:t>
            </a:r>
            <a:endParaRPr sz="2800">
              <a:solidFill>
                <a:srgbClr val="EBEBEB"/>
              </a:solidFill>
              <a:effectLst>
                <a:outerShdw sx="100000" sy="100000" kx="0" ky="0" algn="b" rotWithShape="0" blurRad="35560" dist="17780" dir="5400000">
                  <a:srgbClr val="000000"/>
                </a:outerShdw>
              </a:effectLst>
            </a:endParaRPr>
          </a:p>
          <a:p>
            <a:pPr lvl="0" marL="284479" indent="-284479" algn="just" defTabSz="408940">
              <a:spcBef>
                <a:spcPts val="29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800">
                <a:solidFill>
                  <a:srgbClr val="EBEBEB"/>
                </a:solidFill>
                <a:effectLst>
                  <a:outerShdw sx="100000" sy="100000" kx="0" ky="0" algn="b" rotWithShape="0" blurRad="35560" dist="17780" dir="5400000">
                    <a:srgbClr val="000000"/>
                  </a:outerShdw>
                </a:effectLst>
              </a:rPr>
              <a:t>La dottrina del “</a:t>
            </a:r>
            <a:r>
              <a:rPr sz="2800">
                <a:solidFill>
                  <a:srgbClr val="EBEBEB"/>
                </a:solidFill>
                <a:effectLst>
                  <a:outerShdw sx="100000" sy="100000" kx="0" ky="0" algn="b" rotWithShape="0" blurRad="35560" dist="17780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contenuto essenziale</a:t>
            </a:r>
            <a:r>
              <a:rPr sz="2800">
                <a:solidFill>
                  <a:srgbClr val="EBEBEB"/>
                </a:solidFill>
                <a:effectLst>
                  <a:outerShdw sx="100000" sy="100000" kx="0" ky="0" algn="b" rotWithShape="0" blurRad="35560" dist="17780" dir="5400000">
                    <a:srgbClr val="000000"/>
                  </a:outerShdw>
                </a:effectLst>
              </a:rPr>
              <a:t>” (art. 19 GG)</a:t>
            </a:r>
          </a:p>
        </p:txBody>
      </p:sp>
    </p:spTree>
  </p:cSld>
  <p:clrMapOvr>
    <a:masterClrMapping/>
  </p:clrMapOvr>
  <p:transition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336AA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 defTabSz="549148">
              <a:defRPr b="0" sz="1800">
                <a:solidFill>
                  <a:srgbClr val="000000"/>
                </a:solidFill>
                <a:effectLst/>
              </a:defRPr>
            </a:pPr>
            <a:r>
              <a:rPr b="1" sz="6016">
                <a:solidFill>
                  <a:srgbClr val="FFFFFF"/>
                </a:solidFill>
                <a:effectLst>
                  <a:outerShdw sx="100000" sy="100000" kx="0" ky="0" algn="b" rotWithShape="0" blurRad="47752" dist="23876" dir="5400000">
                    <a:srgbClr val="000000"/>
                  </a:outerShdw>
                </a:effectLst>
              </a:rPr>
              <a:t>Carta di Nizza</a:t>
            </a:r>
            <a:endParaRPr b="1" sz="6016">
              <a:solidFill>
                <a:srgbClr val="FFFFFF"/>
              </a:solidFill>
              <a:effectLst>
                <a:outerShdw sx="100000" sy="100000" kx="0" ky="0" algn="b" rotWithShape="0" blurRad="47752" dist="23876" dir="5400000">
                  <a:srgbClr val="000000"/>
                </a:outerShdw>
              </a:effectLst>
            </a:endParaRPr>
          </a:p>
          <a:p>
            <a:pPr lvl="0" defTabSz="549148">
              <a:defRPr b="0" sz="1800">
                <a:solidFill>
                  <a:srgbClr val="000000"/>
                </a:solidFill>
                <a:effectLst/>
              </a:defRPr>
            </a:pPr>
            <a:r>
              <a:rPr b="1" sz="6016">
                <a:solidFill>
                  <a:srgbClr val="FFFFFF"/>
                </a:solidFill>
                <a:effectLst>
                  <a:outerShdw sx="100000" sy="100000" kx="0" ky="0" algn="b" rotWithShape="0" blurRad="47752" dist="23876" dir="5400000">
                    <a:srgbClr val="000000"/>
                  </a:outerShdw>
                </a:effectLst>
              </a:rPr>
              <a:t>(Rapporti con le corti nazionali)</a:t>
            </a:r>
          </a:p>
        </p:txBody>
      </p:sp>
      <p:sp>
        <p:nvSpPr>
          <p:cNvPr id="99" name="Shape 9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223520" indent="-223520" algn="just" defTabSz="321310">
              <a:spcBef>
                <a:spcPts val="23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00">
                <a:solidFill>
                  <a:srgbClr val="EBEBEB"/>
                </a:solidFill>
                <a:effectLst>
                  <a:outerShdw sx="100000" sy="100000" kx="0" ky="0" algn="b" rotWithShape="0" blurRad="27940" dist="13970" dir="5400000">
                    <a:srgbClr val="000000"/>
                  </a:outerShdw>
                </a:effectLst>
              </a:rPr>
              <a:t>art. 4, par. 2, Trattato di Lisbona: “</a:t>
            </a:r>
            <a:r>
              <a:rPr sz="2200">
                <a:solidFill>
                  <a:srgbClr val="EBEBEB"/>
                </a:solidFill>
                <a:effectLst>
                  <a:outerShdw sx="100000" sy="100000" kx="0" ky="0" algn="b" rotWithShape="0" blurRad="27940" dist="13970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L’Unione rispetta l’uguaglianza degli Stati membri davanti ai trattati e la loro identità nazionale insita nella loro struttura fondamentale, politica e costituzionale, compreso il sistema delle autonomie locali e regionali. Rispetta le funzioni essenziali dello Stato, in particolare le funzioni di salvaguardia dell’integrità territoriale, di mantenimento dell’ordine pubblico e di tutela della sicurezza nazionale. In particolare, la sicurezza nazionale resta di esclusiva competenza di ciascuno Stato membro</a:t>
            </a:r>
            <a:r>
              <a:rPr sz="2200">
                <a:solidFill>
                  <a:srgbClr val="EBEBEB"/>
                </a:solidFill>
                <a:effectLst>
                  <a:outerShdw sx="100000" sy="100000" kx="0" ky="0" algn="b" rotWithShape="0" blurRad="27940" dist="13970" dir="5400000">
                    <a:srgbClr val="000000"/>
                  </a:outerShdw>
                </a:effectLst>
              </a:rPr>
              <a:t>” </a:t>
            </a:r>
            <a:endParaRPr sz="2200">
              <a:solidFill>
                <a:srgbClr val="EBEBEB"/>
              </a:solidFill>
              <a:effectLst>
                <a:outerShdw sx="100000" sy="100000" kx="0" ky="0" algn="b" rotWithShape="0" blurRad="27940" dist="13970" dir="5400000">
                  <a:srgbClr val="000000"/>
                </a:outerShdw>
              </a:effectLst>
            </a:endParaRPr>
          </a:p>
          <a:p>
            <a:pPr lvl="0" marL="223520" indent="-223520" algn="just" defTabSz="321310">
              <a:spcBef>
                <a:spcPts val="23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00">
                <a:solidFill>
                  <a:srgbClr val="EBEBEB"/>
                </a:solidFill>
                <a:effectLst>
                  <a:outerShdw sx="100000" sy="100000" kx="0" ky="0" algn="b" rotWithShape="0" blurRad="27940" dist="13970" dir="5400000">
                    <a:srgbClr val="000000"/>
                  </a:outerShdw>
                </a:effectLst>
              </a:rPr>
              <a:t>Clausole di riserva e caso </a:t>
            </a:r>
            <a:r>
              <a:rPr sz="2200">
                <a:solidFill>
                  <a:srgbClr val="EBEBEB"/>
                </a:solidFill>
                <a:effectLst>
                  <a:outerShdw sx="100000" sy="100000" kx="0" ky="0" algn="b" rotWithShape="0" blurRad="27940" dist="13970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Rutili</a:t>
            </a:r>
            <a:r>
              <a:rPr sz="2200">
                <a:solidFill>
                  <a:srgbClr val="EBEBEB"/>
                </a:solidFill>
                <a:effectLst>
                  <a:outerShdw sx="100000" sy="100000" kx="0" ky="0" algn="b" rotWithShape="0" blurRad="27940" dist="13970" dir="5400000">
                    <a:srgbClr val="000000"/>
                  </a:outerShdw>
                </a:effectLst>
              </a:rPr>
              <a:t> (28 ottobre 1975)</a:t>
            </a:r>
            <a:endParaRPr sz="2200">
              <a:solidFill>
                <a:srgbClr val="EBEBEB"/>
              </a:solidFill>
              <a:effectLst>
                <a:outerShdw sx="100000" sy="100000" kx="0" ky="0" algn="b" rotWithShape="0" blurRad="27940" dist="13970" dir="5400000">
                  <a:srgbClr val="000000"/>
                </a:outerShdw>
              </a:effectLst>
            </a:endParaRPr>
          </a:p>
          <a:p>
            <a:pPr lvl="0" marL="223520" indent="-223520" algn="just" defTabSz="321310">
              <a:spcBef>
                <a:spcPts val="23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00">
                <a:solidFill>
                  <a:srgbClr val="EBEBEB"/>
                </a:solidFill>
                <a:effectLst>
                  <a:outerShdw sx="100000" sy="100000" kx="0" ky="0" algn="b" rotWithShape="0" blurRad="27940" dist="13970" dir="5400000">
                    <a:srgbClr val="000000"/>
                  </a:outerShdw>
                </a:effectLst>
              </a:rPr>
              <a:t>Teoria dei “controlimiti”</a:t>
            </a:r>
            <a:endParaRPr sz="2200">
              <a:solidFill>
                <a:srgbClr val="EBEBEB"/>
              </a:solidFill>
              <a:effectLst>
                <a:outerShdw sx="100000" sy="100000" kx="0" ky="0" algn="b" rotWithShape="0" blurRad="27940" dist="13970" dir="5400000">
                  <a:srgbClr val="000000"/>
                </a:outerShdw>
              </a:effectLst>
            </a:endParaRPr>
          </a:p>
          <a:p>
            <a:pPr lvl="0" marL="223520" indent="-223520" algn="just" defTabSz="321310">
              <a:spcBef>
                <a:spcPts val="23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00">
                <a:solidFill>
                  <a:srgbClr val="EBEBEB"/>
                </a:solidFill>
                <a:effectLst>
                  <a:outerShdw sx="100000" sy="100000" kx="0" ky="0" algn="b" rotWithShape="0" blurRad="27940" dist="13970" dir="5400000">
                    <a:srgbClr val="000000"/>
                  </a:outerShdw>
                </a:effectLst>
              </a:rPr>
              <a:t>Principi fondamentali e diritti inviolabili sanciti dalle Costituzioni nazionali</a:t>
            </a:r>
            <a:endParaRPr sz="2200">
              <a:solidFill>
                <a:srgbClr val="EBEBEB"/>
              </a:solidFill>
              <a:effectLst>
                <a:outerShdw sx="100000" sy="100000" kx="0" ky="0" algn="b" rotWithShape="0" blurRad="27940" dist="13970" dir="5400000">
                  <a:srgbClr val="000000"/>
                </a:outerShdw>
              </a:effectLst>
            </a:endParaRPr>
          </a:p>
          <a:p>
            <a:pPr lvl="0" marL="223520" indent="-223520" algn="just" defTabSz="321310">
              <a:spcBef>
                <a:spcPts val="23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00">
                <a:solidFill>
                  <a:srgbClr val="EBEBEB"/>
                </a:solidFill>
                <a:effectLst>
                  <a:outerShdw sx="100000" sy="100000" kx="0" ky="0" algn="b" rotWithShape="0" blurRad="27940" dist="13970" dir="5400000">
                    <a:srgbClr val="000000"/>
                  </a:outerShdw>
                </a:effectLst>
              </a:rPr>
              <a:t>Pregiudiziale comunitaria di validità</a:t>
            </a:r>
            <a:endParaRPr sz="2200">
              <a:solidFill>
                <a:srgbClr val="EBEBEB"/>
              </a:solidFill>
              <a:effectLst>
                <a:outerShdw sx="100000" sy="100000" kx="0" ky="0" algn="b" rotWithShape="0" blurRad="27940" dist="13970" dir="5400000">
                  <a:srgbClr val="000000"/>
                </a:outerShdw>
              </a:effectLst>
            </a:endParaRPr>
          </a:p>
          <a:p>
            <a:pPr lvl="0" marL="223520" indent="-223520" algn="just" defTabSz="321310">
              <a:spcBef>
                <a:spcPts val="23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00">
                <a:solidFill>
                  <a:srgbClr val="EBEBEB"/>
                </a:solidFill>
                <a:effectLst>
                  <a:outerShdw sx="100000" sy="100000" kx="0" ky="0" algn="b" rotWithShape="0" blurRad="27940" dist="13970" dir="5400000">
                    <a:srgbClr val="000000"/>
                  </a:outerShdw>
                </a:effectLst>
              </a:rPr>
              <a:t>Il giudice nazionale deve dare una interpretazione della norma interna non solo costituzionalmente orientata, ma anche comunitariamente e convenzionalmente conforme</a:t>
            </a:r>
          </a:p>
        </p:txBody>
      </p:sp>
    </p:spTree>
  </p:cSld>
  <p:clrMapOvr>
    <a:masterClrMapping/>
  </p:clrMapOvr>
  <p:transition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336AA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6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Carta di Nizza</a:t>
            </a:r>
            <a:endParaRPr b="1" sz="6400">
              <a:solidFill>
                <a:srgbClr val="FFFFFF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6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(Rapporti con la CEDU)</a:t>
            </a:r>
          </a:p>
        </p:txBody>
      </p:sp>
      <p:sp>
        <p:nvSpPr>
          <p:cNvPr id="102" name="Shape 10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284479" indent="-284479" algn="just" defTabSz="408940">
              <a:spcBef>
                <a:spcPts val="29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800">
                <a:solidFill>
                  <a:srgbClr val="EBEBEB"/>
                </a:solidFill>
                <a:effectLst>
                  <a:outerShdw sx="100000" sy="100000" kx="0" ky="0" algn="b" rotWithShape="0" blurRad="35560" dist="17780" dir="5400000">
                    <a:srgbClr val="000000"/>
                  </a:outerShdw>
                </a:effectLst>
              </a:rPr>
              <a:t>Adesione alla CEDU: parere negativo Corte Giustizia UE (dicembre 2014)</a:t>
            </a:r>
            <a:endParaRPr sz="2800">
              <a:solidFill>
                <a:srgbClr val="EBEBEB"/>
              </a:solidFill>
              <a:effectLst>
                <a:outerShdw sx="100000" sy="100000" kx="0" ky="0" algn="b" rotWithShape="0" blurRad="35560" dist="17780" dir="5400000">
                  <a:srgbClr val="000000"/>
                </a:outerShdw>
              </a:effectLst>
            </a:endParaRPr>
          </a:p>
          <a:p>
            <a:pPr lvl="0" marL="284479" indent="-284479" algn="just" defTabSz="408940">
              <a:spcBef>
                <a:spcPts val="29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800">
                <a:solidFill>
                  <a:srgbClr val="EBEBEB"/>
                </a:solidFill>
                <a:effectLst>
                  <a:outerShdw sx="100000" sy="100000" kx="0" ky="0" algn="b" rotWithShape="0" blurRad="35560" dist="17780" dir="5400000">
                    <a:srgbClr val="000000"/>
                  </a:outerShdw>
                </a:effectLst>
              </a:rPr>
              <a:t>art. 52, par. 3: “</a:t>
            </a:r>
            <a:r>
              <a:rPr sz="2800">
                <a:solidFill>
                  <a:srgbClr val="EBEBEB"/>
                </a:solidFill>
                <a:effectLst>
                  <a:outerShdw sx="100000" sy="100000" kx="0" ky="0" algn="b" rotWithShape="0" blurRad="35560" dist="17780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Laddove la presente Carta contenga diritti corrispondenti a quelli garantiti dalla convenzione europea per la salvaguardia dei diritti dell’uomo e delle libertà fondamentali, il significato e la portata degli stessi sono </a:t>
            </a:r>
            <a:r>
              <a:rPr sz="2800" u="sng">
                <a:solidFill>
                  <a:srgbClr val="EBEBEB"/>
                </a:solidFill>
                <a:effectLst>
                  <a:outerShdw sx="100000" sy="100000" kx="0" ky="0" algn="b" rotWithShape="0" blurRad="35560" dist="17780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uguali</a:t>
            </a:r>
            <a:r>
              <a:rPr sz="2800">
                <a:solidFill>
                  <a:srgbClr val="EBEBEB"/>
                </a:solidFill>
                <a:effectLst>
                  <a:outerShdw sx="100000" sy="100000" kx="0" ky="0" algn="b" rotWithShape="0" blurRad="35560" dist="17780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 a quelli conferiti dalla suddetta convenzione. La presente disposizione non preclude che il diritto dell’Unione conceda una </a:t>
            </a:r>
            <a:r>
              <a:rPr sz="2800" u="sng">
                <a:solidFill>
                  <a:srgbClr val="EBEBEB"/>
                </a:solidFill>
                <a:effectLst>
                  <a:outerShdw sx="100000" sy="100000" kx="0" ky="0" algn="b" rotWithShape="0" blurRad="35560" dist="17780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protezione più estesa</a:t>
            </a:r>
            <a:r>
              <a:rPr sz="2800">
                <a:solidFill>
                  <a:srgbClr val="EBEBEB"/>
                </a:solidFill>
                <a:effectLst>
                  <a:outerShdw sx="100000" sy="100000" kx="0" ky="0" algn="b" rotWithShape="0" blurRad="35560" dist="17780" dir="5400000">
                    <a:srgbClr val="000000"/>
                  </a:outerShdw>
                </a:effectLst>
              </a:rPr>
              <a:t>”</a:t>
            </a:r>
            <a:endParaRPr sz="2800">
              <a:solidFill>
                <a:srgbClr val="EBEBEB"/>
              </a:solidFill>
              <a:effectLst>
                <a:outerShdw sx="100000" sy="100000" kx="0" ky="0" algn="b" rotWithShape="0" blurRad="35560" dist="17780" dir="5400000">
                  <a:srgbClr val="000000"/>
                </a:outerShdw>
              </a:effectLst>
            </a:endParaRPr>
          </a:p>
          <a:p>
            <a:pPr lvl="0" marL="284479" indent="-284479" algn="just" defTabSz="408940">
              <a:spcBef>
                <a:spcPts val="29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800">
                <a:solidFill>
                  <a:srgbClr val="EBEBEB"/>
                </a:solidFill>
                <a:effectLst>
                  <a:outerShdw sx="100000" sy="100000" kx="0" ky="0" algn="b" rotWithShape="0" blurRad="35560" dist="17780" dir="5400000">
                    <a:srgbClr val="000000"/>
                  </a:outerShdw>
                </a:effectLst>
              </a:rPr>
              <a:t>Rapporti tra Corte Europea dei Diritti dell’Uomo e Corte di Giustizia Europea (casi </a:t>
            </a:r>
            <a:r>
              <a:rPr sz="2800">
                <a:solidFill>
                  <a:srgbClr val="EBEBEB"/>
                </a:solidFill>
                <a:effectLst>
                  <a:outerShdw sx="100000" sy="100000" kx="0" ky="0" algn="b" rotWithShape="0" blurRad="35560" dist="17780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Mendizabal</a:t>
            </a:r>
            <a:r>
              <a:rPr sz="2800">
                <a:solidFill>
                  <a:srgbClr val="EBEBEB"/>
                </a:solidFill>
                <a:effectLst>
                  <a:outerShdw sx="100000" sy="100000" kx="0" ky="0" algn="b" rotWithShape="0" blurRad="35560" dist="17780" dir="5400000">
                    <a:srgbClr val="000000"/>
                  </a:outerShdw>
                </a:effectLst>
              </a:rPr>
              <a:t> e </a:t>
            </a:r>
            <a:r>
              <a:rPr sz="2800">
                <a:solidFill>
                  <a:srgbClr val="EBEBEB"/>
                </a:solidFill>
                <a:effectLst>
                  <a:outerShdw sx="100000" sy="100000" kx="0" ky="0" algn="b" rotWithShape="0" blurRad="35560" dist="17780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Carpenter</a:t>
            </a:r>
            <a:r>
              <a:rPr sz="2800">
                <a:solidFill>
                  <a:srgbClr val="EBEBEB"/>
                </a:solidFill>
                <a:effectLst>
                  <a:outerShdw sx="100000" sy="100000" kx="0" ky="0" algn="b" rotWithShape="0" blurRad="35560" dist="17780" dir="5400000">
                    <a:srgbClr val="000000"/>
                  </a:outerShdw>
                </a:effectLst>
              </a:rPr>
              <a:t>)</a:t>
            </a:r>
            <a:endParaRPr sz="2800">
              <a:solidFill>
                <a:srgbClr val="EBEBEB"/>
              </a:solidFill>
              <a:effectLst>
                <a:outerShdw sx="100000" sy="100000" kx="0" ky="0" algn="b" rotWithShape="0" blurRad="35560" dist="17780" dir="5400000">
                  <a:srgbClr val="000000"/>
                </a:outerShdw>
              </a:effectLst>
            </a:endParaRPr>
          </a:p>
          <a:p>
            <a:pPr lvl="0" marL="284479" indent="-284479" algn="just" defTabSz="408940">
              <a:spcBef>
                <a:spcPts val="29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800">
                <a:solidFill>
                  <a:srgbClr val="EBEBEB"/>
                </a:solidFill>
                <a:effectLst>
                  <a:outerShdw sx="100000" sy="100000" kx="0" ky="0" algn="b" rotWithShape="0" blurRad="35560" dist="17780" dir="5400000">
                    <a:srgbClr val="000000"/>
                  </a:outerShdw>
                </a:effectLst>
              </a:rPr>
              <a:t>Diritto dell’UE: controllo interno / controllo esterno</a:t>
            </a:r>
          </a:p>
        </p:txBody>
      </p:sp>
    </p:spTree>
  </p:cSld>
  <p:clrMapOvr>
    <a:masterClrMapping/>
  </p:clrMapOvr>
  <p:transition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336AA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 defTabSz="420624">
              <a:defRPr b="0" sz="1800">
                <a:solidFill>
                  <a:srgbClr val="000000"/>
                </a:solidFill>
                <a:effectLst/>
              </a:defRPr>
            </a:pPr>
            <a:r>
              <a:rPr b="1" sz="4608">
                <a:solidFill>
                  <a:srgbClr val="FFFFFF"/>
                </a:solidFill>
                <a:effectLst>
                  <a:outerShdw sx="100000" sy="100000" kx="0" ky="0" algn="b" rotWithShape="0" blurRad="36576" dist="18288" dir="5400000">
                    <a:srgbClr val="000000"/>
                  </a:outerShdw>
                </a:effectLst>
              </a:rPr>
              <a:t>Altre esperienze </a:t>
            </a:r>
            <a:endParaRPr b="1" sz="4608">
              <a:solidFill>
                <a:srgbClr val="FFFFFF"/>
              </a:solidFill>
              <a:effectLst>
                <a:outerShdw sx="100000" sy="100000" kx="0" ky="0" algn="b" rotWithShape="0" blurRad="36576" dist="18288" dir="5400000">
                  <a:srgbClr val="000000"/>
                </a:outerShdw>
              </a:effectLst>
            </a:endParaRPr>
          </a:p>
          <a:p>
            <a:pPr lvl="0" defTabSz="420624">
              <a:defRPr b="0" sz="1800">
                <a:solidFill>
                  <a:srgbClr val="000000"/>
                </a:solidFill>
                <a:effectLst/>
              </a:defRPr>
            </a:pPr>
            <a:r>
              <a:rPr b="1" sz="4608">
                <a:solidFill>
                  <a:srgbClr val="FFFFFF"/>
                </a:solidFill>
                <a:effectLst>
                  <a:outerShdw sx="100000" sy="100000" kx="0" ky="0" algn="b" rotWithShape="0" blurRad="36576" dist="18288" dir="5400000">
                    <a:srgbClr val="000000"/>
                  </a:outerShdw>
                </a:effectLst>
              </a:rPr>
              <a:t>(Modelli di integrazione latinoamericana)</a:t>
            </a:r>
          </a:p>
        </p:txBody>
      </p:sp>
      <p:sp>
        <p:nvSpPr>
          <p:cNvPr id="105" name="Shape 10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341375" indent="-341375" algn="just" defTabSz="490727">
              <a:spcBef>
                <a:spcPts val="35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856">
                <a:solidFill>
                  <a:srgbClr val="EBEBEB"/>
                </a:solidFill>
                <a:effectLst>
                  <a:outerShdw sx="100000" sy="100000" kx="0" ky="0" algn="b" rotWithShape="0" blurRad="42672" dist="21336" dir="5400000">
                    <a:srgbClr val="000000"/>
                  </a:outerShdw>
                </a:effectLst>
              </a:rPr>
              <a:t>Simón Bolívar (Manifesto di Cartagena - Carta di Giamaica)</a:t>
            </a:r>
            <a:endParaRPr sz="2856">
              <a:solidFill>
                <a:srgbClr val="EBEBEB"/>
              </a:solidFill>
              <a:effectLst>
                <a:outerShdw sx="100000" sy="100000" kx="0" ky="0" algn="b" rotWithShape="0" blurRad="42672" dist="21336" dir="5400000">
                  <a:srgbClr val="000000"/>
                </a:outerShdw>
              </a:effectLst>
            </a:endParaRPr>
          </a:p>
          <a:p>
            <a:pPr lvl="0" marL="341375" indent="-341375" algn="just" defTabSz="490727">
              <a:spcBef>
                <a:spcPts val="35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856">
                <a:solidFill>
                  <a:srgbClr val="EBEBEB"/>
                </a:solidFill>
                <a:effectLst>
                  <a:outerShdw sx="100000" sy="100000" kx="0" ky="0" algn="b" rotWithShape="0" blurRad="42672" dist="21336" dir="5400000">
                    <a:srgbClr val="000000"/>
                  </a:outerShdw>
                </a:effectLst>
              </a:rPr>
              <a:t>Molteplicità di modelli di integrazione economica regionale (Mercosur, CAN, SICA, UNASUR, ALBA)</a:t>
            </a:r>
            <a:endParaRPr sz="2856">
              <a:solidFill>
                <a:srgbClr val="EBEBEB"/>
              </a:solidFill>
              <a:effectLst>
                <a:outerShdw sx="100000" sy="100000" kx="0" ky="0" algn="b" rotWithShape="0" blurRad="42672" dist="21336" dir="5400000">
                  <a:srgbClr val="000000"/>
                </a:outerShdw>
              </a:effectLst>
            </a:endParaRPr>
          </a:p>
          <a:p>
            <a:pPr lvl="0" marL="341375" indent="-341375" algn="just" defTabSz="490727">
              <a:spcBef>
                <a:spcPts val="35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856">
                <a:solidFill>
                  <a:srgbClr val="EBEBEB"/>
                </a:solidFill>
                <a:effectLst>
                  <a:outerShdw sx="100000" sy="100000" kx="0" ky="0" algn="b" rotWithShape="0" blurRad="42672" dist="21336" dir="5400000">
                    <a:srgbClr val="000000"/>
                  </a:outerShdw>
                </a:effectLst>
              </a:rPr>
              <a:t>Assenza dei diritti fondamentali!</a:t>
            </a:r>
            <a:endParaRPr sz="2856">
              <a:solidFill>
                <a:srgbClr val="EBEBEB"/>
              </a:solidFill>
              <a:effectLst>
                <a:outerShdw sx="100000" sy="100000" kx="0" ky="0" algn="b" rotWithShape="0" blurRad="42672" dist="21336" dir="5400000">
                  <a:srgbClr val="000000"/>
                </a:outerShdw>
              </a:effectLst>
            </a:endParaRPr>
          </a:p>
          <a:p>
            <a:pPr lvl="0" marL="341375" indent="-341375" algn="just" defTabSz="490727">
              <a:spcBef>
                <a:spcPts val="35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856">
                <a:solidFill>
                  <a:srgbClr val="EBEBEB"/>
                </a:solidFill>
                <a:effectLst>
                  <a:outerShdw sx="100000" sy="100000" kx="0" ky="0" algn="b" rotWithShape="0" blurRad="42672" dist="21336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Convención Americana Sobre Derechos Humanos</a:t>
            </a:r>
            <a:r>
              <a:rPr sz="2856">
                <a:solidFill>
                  <a:srgbClr val="EBEBEB"/>
                </a:solidFill>
                <a:effectLst>
                  <a:outerShdw sx="100000" sy="100000" kx="0" ky="0" algn="b" rotWithShape="0" blurRad="42672" dist="21336" dir="5400000">
                    <a:srgbClr val="000000"/>
                  </a:outerShdw>
                </a:effectLst>
              </a:rPr>
              <a:t> (CADH - San José, 1969)</a:t>
            </a:r>
            <a:endParaRPr sz="2856">
              <a:solidFill>
                <a:srgbClr val="EBEBEB"/>
              </a:solidFill>
              <a:effectLst>
                <a:outerShdw sx="100000" sy="100000" kx="0" ky="0" algn="b" rotWithShape="0" blurRad="42672" dist="21336" dir="5400000">
                  <a:srgbClr val="000000"/>
                </a:outerShdw>
              </a:effectLst>
            </a:endParaRPr>
          </a:p>
          <a:p>
            <a:pPr lvl="0" marL="341375" indent="-341375" algn="just" defTabSz="490727">
              <a:spcBef>
                <a:spcPts val="35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856">
                <a:solidFill>
                  <a:srgbClr val="EBEBEB"/>
                </a:solidFill>
                <a:effectLst>
                  <a:outerShdw sx="100000" sy="100000" kx="0" ky="0" algn="b" rotWithShape="0" blurRad="42672" dist="21336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Corte Interamericana de Derechos Humanos - Transcostituzionalismo - “</a:t>
            </a:r>
            <a:r>
              <a:rPr sz="2856">
                <a:solidFill>
                  <a:srgbClr val="EBEBEB"/>
                </a:solidFill>
                <a:effectLst>
                  <a:outerShdw sx="100000" sy="100000" kx="0" ky="0" algn="b" rotWithShape="0" blurRad="42672" dist="21336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norma interna di fonte internazionale</a:t>
            </a:r>
            <a:r>
              <a:rPr sz="2856">
                <a:solidFill>
                  <a:srgbClr val="EBEBEB"/>
                </a:solidFill>
                <a:effectLst>
                  <a:outerShdw sx="100000" sy="100000" kx="0" ky="0" algn="b" rotWithShape="0" blurRad="42672" dist="21336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”</a:t>
            </a:r>
            <a:endParaRPr sz="2856">
              <a:solidFill>
                <a:srgbClr val="EBEBEB"/>
              </a:solidFill>
              <a:effectLst>
                <a:outerShdw sx="100000" sy="100000" kx="0" ky="0" algn="b" rotWithShape="0" blurRad="42672" dist="21336" dir="5400000">
                  <a:srgbClr val="000000"/>
                </a:outerShdw>
              </a:effectLst>
              <a:latin typeface="Helvetica Neue Medium Italic"/>
              <a:ea typeface="Helvetica Neue Medium Italic"/>
              <a:cs typeface="Helvetica Neue Medium Italic"/>
              <a:sym typeface="Helvetica Neue Medium Italic"/>
            </a:endParaRPr>
          </a:p>
          <a:p>
            <a:pPr lvl="0" marL="341375" indent="-341375" algn="just" defTabSz="490727">
              <a:spcBef>
                <a:spcPts val="35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856">
                <a:solidFill>
                  <a:srgbClr val="EBEBEB"/>
                </a:solidFill>
                <a:effectLst>
                  <a:outerShdw sx="100000" sy="100000" kx="0" ky="0" algn="b" rotWithShape="0" blurRad="42672" dist="21336" dir="5400000">
                    <a:srgbClr val="000000"/>
                  </a:outerShdw>
                </a:effectLst>
              </a:rPr>
              <a:t>Tradizione costituzionale sovranazionale in materia di diritti umani</a:t>
            </a:r>
          </a:p>
        </p:txBody>
      </p:sp>
    </p:spTree>
  </p:cSld>
  <p:clrMapOvr>
    <a:masterClrMapping/>
  </p:clrMapOvr>
  <p:transition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336AA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/>
        </p:nvSpPr>
        <p:spPr>
          <a:xfrm>
            <a:off x="1397000" y="8115300"/>
            <a:ext cx="1046480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110000"/>
              </a:lnSpc>
              <a:defRPr b="1" i="1" sz="24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 lvl="0">
              <a:defRPr b="0" i="0" sz="1800">
                <a:solidFill>
                  <a:srgbClr val="000000"/>
                </a:solidFill>
                <a:effectLst/>
              </a:defRPr>
            </a:pPr>
            <a:r>
              <a:rPr b="1" i="1" sz="2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Vittorio Frosini</a:t>
            </a:r>
          </a:p>
        </p:txBody>
      </p:sp>
      <p:sp>
        <p:nvSpPr>
          <p:cNvPr id="108" name="Shape 108"/>
          <p:cNvSpPr/>
          <p:nvPr/>
        </p:nvSpPr>
        <p:spPr>
          <a:xfrm>
            <a:off x="1397000" y="1539138"/>
            <a:ext cx="10464800" cy="61673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just">
              <a:lnSpc>
                <a:spcPct val="110000"/>
              </a:lnSpc>
              <a:defRPr sz="1800">
                <a:solidFill>
                  <a:srgbClr val="000000"/>
                </a:solidFill>
                <a:effectLst/>
              </a:defRPr>
            </a:pPr>
            <a:r>
              <a:rPr b="1" sz="36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20202"/>
                  </a:outerShdw>
                </a:effectLst>
                <a:latin typeface="+mn-lt"/>
                <a:ea typeface="+mn-ea"/>
                <a:cs typeface="+mn-cs"/>
                <a:sym typeface="Helvetica Neue"/>
              </a:rPr>
              <a:t>I diritti fondamentali sono “</a:t>
            </a:r>
            <a:r>
              <a:rPr b="1" i="1" sz="36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20202"/>
                  </a:outerShdw>
                </a:effectLst>
                <a:latin typeface="+mn-lt"/>
                <a:ea typeface="+mn-ea"/>
                <a:cs typeface="+mn-cs"/>
                <a:sym typeface="Helvetica Neue"/>
              </a:rPr>
              <a:t>la base, le fondamenta</a:t>
            </a:r>
            <a:r>
              <a:rPr b="1" sz="36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20202"/>
                  </a:outerShdw>
                </a:effectLst>
                <a:latin typeface="+mn-lt"/>
                <a:ea typeface="+mn-ea"/>
                <a:cs typeface="+mn-cs"/>
                <a:sym typeface="Helvetica Neue"/>
              </a:rPr>
              <a:t>” del diritto europeo perché “</a:t>
            </a:r>
            <a:r>
              <a:rPr b="1" i="1" sz="36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20202"/>
                  </a:outerShdw>
                </a:effectLst>
                <a:latin typeface="+mn-lt"/>
                <a:ea typeface="+mn-ea"/>
                <a:cs typeface="+mn-cs"/>
                <a:sym typeface="Helvetica Neue"/>
              </a:rPr>
              <a:t>il valore attribuito ai diritti umani è lo stesso: essi sono riconosciuti come inerenti al soggetto giuridico in quanto persona umana, fisica e morale, che ne è il portatore, non per legge di natura, o per legge della ragione, o per diritto divino, ma per quella coscienza comune di umanità che genera una comune esperienza giuridica</a:t>
            </a:r>
            <a:r>
              <a:rPr b="1" sz="36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20202"/>
                  </a:outerShdw>
                </a:effectLst>
                <a:latin typeface="+mn-lt"/>
                <a:ea typeface="+mn-ea"/>
                <a:cs typeface="+mn-cs"/>
                <a:sym typeface="Helvetica Neue"/>
              </a:rPr>
              <a:t>”. 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336AA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6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Cosa è l’Unione Europea?</a:t>
            </a:r>
            <a:endParaRPr b="1" sz="6400">
              <a:solidFill>
                <a:srgbClr val="FFFFFF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4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 (in relazione ai diritti fondamentali)</a:t>
            </a:r>
          </a:p>
        </p:txBody>
      </p:sp>
      <p:sp>
        <p:nvSpPr>
          <p:cNvPr id="39" name="Shape 3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365759" indent="-365759" algn="just" defTabSz="525779">
              <a:spcBef>
                <a:spcPts val="37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3059">
                <a:solidFill>
                  <a:srgbClr val="EBEBEB"/>
                </a:solidFill>
                <a:effectLst>
                  <a:outerShdw sx="100000" sy="100000" kx="0" ky="0" algn="b" rotWithShape="0" blurRad="45720" dist="22860" dir="5400000">
                    <a:srgbClr val="000000"/>
                  </a:outerShdw>
                </a:effectLst>
              </a:rPr>
              <a:t>Ordinamento singolare: carattere autonomo e sovranazionale</a:t>
            </a:r>
            <a:endParaRPr sz="3059">
              <a:solidFill>
                <a:srgbClr val="EBEBEB"/>
              </a:solidFill>
              <a:effectLst>
                <a:outerShdw sx="100000" sy="100000" kx="0" ky="0" algn="b" rotWithShape="0" blurRad="45720" dist="22860" dir="5400000">
                  <a:srgbClr val="000000"/>
                </a:outerShdw>
              </a:effectLst>
            </a:endParaRPr>
          </a:p>
          <a:p>
            <a:pPr lvl="2" marL="1097279" indent="-365759" algn="just" defTabSz="525779">
              <a:spcBef>
                <a:spcPts val="37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3059">
                <a:solidFill>
                  <a:srgbClr val="EBEBEB"/>
                </a:solidFill>
                <a:effectLst>
                  <a:outerShdw sx="100000" sy="100000" kx="0" ky="0" algn="b" rotWithShape="0" blurRad="45720" dist="22860" dir="5400000">
                    <a:srgbClr val="000000"/>
                  </a:outerShdw>
                </a:effectLst>
              </a:rPr>
              <a:t>Sistema delle fonti particolare</a:t>
            </a:r>
            <a:endParaRPr sz="3059">
              <a:solidFill>
                <a:srgbClr val="EBEBEB"/>
              </a:solidFill>
              <a:effectLst>
                <a:outerShdw sx="100000" sy="100000" kx="0" ky="0" algn="b" rotWithShape="0" blurRad="45720" dist="22860" dir="5400000">
                  <a:srgbClr val="000000"/>
                </a:outerShdw>
              </a:effectLst>
            </a:endParaRPr>
          </a:p>
          <a:p>
            <a:pPr lvl="2" marL="1097279" indent="-365759" algn="just" defTabSz="525779">
              <a:spcBef>
                <a:spcPts val="37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3059">
                <a:solidFill>
                  <a:srgbClr val="EBEBEB"/>
                </a:solidFill>
                <a:effectLst>
                  <a:outerShdw sx="100000" sy="100000" kx="0" ky="0" algn="b" rotWithShape="0" blurRad="45720" dist="22860" dir="5400000">
                    <a:srgbClr val="000000"/>
                  </a:outerShdw>
                </a:effectLst>
              </a:rPr>
              <a:t>Quadro istituzionale indipendente</a:t>
            </a:r>
            <a:endParaRPr sz="3059">
              <a:solidFill>
                <a:srgbClr val="EBEBEB"/>
              </a:solidFill>
              <a:effectLst>
                <a:outerShdw sx="100000" sy="100000" kx="0" ky="0" algn="b" rotWithShape="0" blurRad="45720" dist="22860" dir="5400000">
                  <a:srgbClr val="000000"/>
                </a:outerShdw>
              </a:effectLst>
            </a:endParaRPr>
          </a:p>
          <a:p>
            <a:pPr lvl="0" marL="365759" indent="-365759" algn="just" defTabSz="525779">
              <a:spcBef>
                <a:spcPts val="37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3059">
                <a:solidFill>
                  <a:srgbClr val="EBEBEB"/>
                </a:solidFill>
                <a:effectLst>
                  <a:outerShdw sx="100000" sy="100000" kx="0" ky="0" algn="b" rotWithShape="0" blurRad="45720" dist="22860" dir="5400000">
                    <a:srgbClr val="000000"/>
                  </a:outerShdw>
                </a:effectLst>
              </a:rPr>
              <a:t>Rapporti con:</a:t>
            </a:r>
            <a:endParaRPr sz="3059">
              <a:solidFill>
                <a:srgbClr val="EBEBEB"/>
              </a:solidFill>
              <a:effectLst>
                <a:outerShdw sx="100000" sy="100000" kx="0" ky="0" algn="b" rotWithShape="0" blurRad="45720" dist="22860" dir="5400000">
                  <a:srgbClr val="000000"/>
                </a:outerShdw>
              </a:effectLst>
            </a:endParaRPr>
          </a:p>
          <a:p>
            <a:pPr lvl="1" marL="731519" indent="-365759" algn="just" defTabSz="525779">
              <a:spcBef>
                <a:spcPts val="37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3059">
                <a:solidFill>
                  <a:srgbClr val="EBEBEB"/>
                </a:solidFill>
                <a:effectLst>
                  <a:outerShdw sx="100000" sy="100000" kx="0" ky="0" algn="b" rotWithShape="0" blurRad="45720" dist="22860" dir="5400000">
                    <a:srgbClr val="000000"/>
                  </a:outerShdw>
                </a:effectLst>
              </a:rPr>
              <a:t>Diritto statale (principi di autonomia, preminenza, efficacia diretta)</a:t>
            </a:r>
            <a:endParaRPr sz="3059">
              <a:solidFill>
                <a:srgbClr val="EBEBEB"/>
              </a:solidFill>
              <a:effectLst>
                <a:outerShdw sx="100000" sy="100000" kx="0" ky="0" algn="b" rotWithShape="0" blurRad="45720" dist="22860" dir="5400000">
                  <a:srgbClr val="000000"/>
                </a:outerShdw>
              </a:effectLst>
            </a:endParaRPr>
          </a:p>
          <a:p>
            <a:pPr lvl="1" marL="731519" indent="-365759" algn="just" defTabSz="525779">
              <a:spcBef>
                <a:spcPts val="37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3059">
                <a:solidFill>
                  <a:srgbClr val="EBEBEB"/>
                </a:solidFill>
                <a:effectLst>
                  <a:outerShdw sx="100000" sy="100000" kx="0" ky="0" algn="b" rotWithShape="0" blurRad="45720" dist="22860" dir="5400000">
                    <a:srgbClr val="000000"/>
                  </a:outerShdw>
                </a:effectLst>
              </a:rPr>
              <a:t>Diritto internazionale (generale / locale)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336AA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6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Diritti fondamentali / UE</a:t>
            </a:r>
          </a:p>
        </p:txBody>
      </p:sp>
      <p:sp>
        <p:nvSpPr>
          <p:cNvPr id="42" name="Shape 4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lvl="0" marL="0" indent="0" algn="ctr" defTabSz="449833">
              <a:spcBef>
                <a:spcPts val="3200"/>
              </a:spcBef>
              <a:buSzTx/>
              <a:buNone/>
              <a:defRPr sz="1800">
                <a:solidFill>
                  <a:srgbClr val="000000"/>
                </a:solidFill>
                <a:effectLst/>
              </a:defRPr>
            </a:pPr>
            <a:r>
              <a:rPr sz="2618">
                <a:solidFill>
                  <a:srgbClr val="EBEBEB"/>
                </a:solidFill>
                <a:effectLst>
                  <a:outerShdw sx="100000" sy="100000" kx="0" ky="0" algn="b" rotWithShape="0" blurRad="39116" dist="19558" dir="5400000">
                    <a:srgbClr val="000000"/>
                  </a:outerShdw>
                </a:effectLst>
              </a:rPr>
              <a:t>Perché non sono stati codificati?</a:t>
            </a:r>
            <a:endParaRPr sz="2618">
              <a:solidFill>
                <a:srgbClr val="EBEBEB"/>
              </a:solidFill>
              <a:effectLst>
                <a:outerShdw sx="100000" sy="100000" kx="0" ky="0" algn="b" rotWithShape="0" blurRad="39116" dist="19558" dir="5400000">
                  <a:srgbClr val="000000"/>
                </a:outerShdw>
              </a:effectLst>
            </a:endParaRPr>
          </a:p>
          <a:p>
            <a:pPr lvl="0" marL="0" indent="0" algn="just" defTabSz="449833">
              <a:spcBef>
                <a:spcPts val="3200"/>
              </a:spcBef>
              <a:buSzTx/>
              <a:buNone/>
              <a:defRPr sz="1800">
                <a:solidFill>
                  <a:srgbClr val="000000"/>
                </a:solidFill>
                <a:effectLst/>
              </a:defRPr>
            </a:pPr>
            <a:r>
              <a:rPr sz="2618">
                <a:solidFill>
                  <a:srgbClr val="EBEBEB"/>
                </a:solidFill>
                <a:effectLst>
                  <a:outerShdw sx="100000" sy="100000" kx="0" ky="0" algn="b" rotWithShape="0" blurRad="39116" dist="19558" dir="5400000">
                    <a:srgbClr val="000000"/>
                  </a:outerShdw>
                </a:effectLst>
              </a:rPr>
              <a:t>Coerenza con le idee di Jean Monnet - Altiero Spinelli?</a:t>
            </a:r>
            <a:endParaRPr sz="2618">
              <a:solidFill>
                <a:srgbClr val="EBEBEB"/>
              </a:solidFill>
              <a:effectLst>
                <a:outerShdw sx="100000" sy="100000" kx="0" ky="0" algn="b" rotWithShape="0" blurRad="39116" dist="19558" dir="5400000">
                  <a:srgbClr val="000000"/>
                </a:outerShdw>
              </a:effectLst>
            </a:endParaRPr>
          </a:p>
          <a:p>
            <a:pPr lvl="1" marL="977900" indent="-488950" defTabSz="449833">
              <a:spcBef>
                <a:spcPts val="3200"/>
              </a:spcBef>
              <a:buSzPct val="100000"/>
              <a:buAutoNum type="alphaUcPeriod" startAt="1"/>
              <a:defRPr sz="1800">
                <a:solidFill>
                  <a:srgbClr val="000000"/>
                </a:solidFill>
                <a:effectLst/>
              </a:defRPr>
            </a:pPr>
            <a:r>
              <a:rPr sz="2618">
                <a:solidFill>
                  <a:srgbClr val="EBEBEB"/>
                </a:solidFill>
                <a:effectLst>
                  <a:outerShdw sx="100000" sy="100000" kx="0" ky="0" algn="b" rotWithShape="0" blurRad="39116" dist="19558" dir="5400000">
                    <a:srgbClr val="000000"/>
                  </a:outerShdw>
                </a:effectLst>
              </a:rPr>
              <a:t>Finalità del diritto comunitario</a:t>
            </a:r>
            <a:endParaRPr sz="2618">
              <a:solidFill>
                <a:srgbClr val="EBEBEB"/>
              </a:solidFill>
              <a:effectLst>
                <a:outerShdw sx="100000" sy="100000" kx="0" ky="0" algn="b" rotWithShape="0" blurRad="39116" dist="19558" dir="5400000">
                  <a:srgbClr val="000000"/>
                </a:outerShdw>
              </a:effectLst>
            </a:endParaRPr>
          </a:p>
          <a:p>
            <a:pPr lvl="2" marL="938783" indent="-312927" defTabSz="449833">
              <a:spcBef>
                <a:spcPts val="32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002">
                <a:solidFill>
                  <a:srgbClr val="EBEBEB"/>
                </a:solidFill>
                <a:effectLst>
                  <a:outerShdw sx="100000" sy="100000" kx="0" ky="0" algn="b" rotWithShape="0" blurRad="39116" dist="19558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Homo oeconomicus</a:t>
            </a:r>
            <a:r>
              <a:rPr sz="2002">
                <a:solidFill>
                  <a:srgbClr val="EBEBEB"/>
                </a:solidFill>
                <a:effectLst>
                  <a:outerShdw sx="100000" sy="100000" kx="0" ky="0" algn="b" rotWithShape="0" blurRad="39116" dist="19558" dir="5400000">
                    <a:srgbClr val="000000"/>
                  </a:outerShdw>
                </a:effectLst>
              </a:rPr>
              <a:t> / no</a:t>
            </a:r>
            <a:r>
              <a:rPr sz="2002">
                <a:solidFill>
                  <a:srgbClr val="EBEBEB"/>
                </a:solidFill>
                <a:effectLst>
                  <a:outerShdw sx="100000" sy="100000" kx="0" ky="0" algn="b" rotWithShape="0" blurRad="39116" dist="19558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 cives</a:t>
            </a:r>
            <a:endParaRPr sz="2002">
              <a:solidFill>
                <a:srgbClr val="EBEBEB"/>
              </a:solidFill>
              <a:effectLst>
                <a:outerShdw sx="100000" sy="100000" kx="0" ky="0" algn="b" rotWithShape="0" blurRad="39116" dist="19558" dir="5400000">
                  <a:srgbClr val="000000"/>
                </a:outerShdw>
              </a:effectLst>
              <a:latin typeface="Helvetica Neue Medium Italic"/>
              <a:ea typeface="Helvetica Neue Medium Italic"/>
              <a:cs typeface="Helvetica Neue Medium Italic"/>
              <a:sym typeface="Helvetica Neue Medium Italic"/>
            </a:endParaRPr>
          </a:p>
          <a:p>
            <a:pPr lvl="2" marL="938783" indent="-312927" defTabSz="449833">
              <a:spcBef>
                <a:spcPts val="32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002">
                <a:solidFill>
                  <a:srgbClr val="EBEBEB"/>
                </a:solidFill>
                <a:effectLst>
                  <a:outerShdw sx="100000" sy="100000" kx="0" ky="0" algn="b" rotWithShape="0" blurRad="39116" dist="19558" dir="5400000">
                    <a:srgbClr val="000000"/>
                  </a:outerShdw>
                </a:effectLst>
              </a:rPr>
              <a:t>Libertà fondamentali originarie</a:t>
            </a:r>
            <a:endParaRPr sz="2002">
              <a:solidFill>
                <a:srgbClr val="EBEBEB"/>
              </a:solidFill>
              <a:effectLst>
                <a:outerShdw sx="100000" sy="100000" kx="0" ky="0" algn="b" rotWithShape="0" blurRad="39116" dist="19558" dir="5400000">
                  <a:srgbClr val="000000"/>
                </a:outerShdw>
              </a:effectLst>
            </a:endParaRPr>
          </a:p>
          <a:p>
            <a:pPr lvl="1" marL="977900" indent="-488950" defTabSz="449833">
              <a:spcBef>
                <a:spcPts val="3200"/>
              </a:spcBef>
              <a:buSzPct val="100000"/>
              <a:buAutoNum type="alphaUcPeriod" startAt="2"/>
              <a:defRPr sz="1800">
                <a:solidFill>
                  <a:srgbClr val="000000"/>
                </a:solidFill>
                <a:effectLst/>
              </a:defRPr>
            </a:pPr>
            <a:r>
              <a:rPr sz="2618">
                <a:solidFill>
                  <a:srgbClr val="EBEBEB"/>
                </a:solidFill>
                <a:effectLst>
                  <a:outerShdw sx="100000" sy="100000" kx="0" ky="0" algn="b" rotWithShape="0" blurRad="39116" dist="19558" dir="5400000">
                    <a:srgbClr val="000000"/>
                  </a:outerShdw>
                </a:effectLst>
              </a:rPr>
              <a:t>Convenzione europea per la salvaguardia dei diritti dell’uomo e delle libertà fondamentali - CEDU (Roma - 1950) </a:t>
            </a:r>
            <a:endParaRPr sz="2618">
              <a:solidFill>
                <a:srgbClr val="EBEBEB"/>
              </a:solidFill>
              <a:effectLst>
                <a:outerShdw sx="100000" sy="100000" kx="0" ky="0" algn="b" rotWithShape="0" blurRad="39116" dist="19558" dir="5400000">
                  <a:srgbClr val="000000"/>
                </a:outerShdw>
              </a:effectLst>
            </a:endParaRPr>
          </a:p>
          <a:p>
            <a:pPr lvl="2" marL="938783" indent="-312927" defTabSz="449833">
              <a:spcBef>
                <a:spcPts val="32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002">
                <a:solidFill>
                  <a:srgbClr val="EBEBEB"/>
                </a:solidFill>
                <a:effectLst>
                  <a:outerShdw sx="100000" sy="100000" kx="0" ky="0" algn="b" rotWithShape="0" blurRad="39116" dist="19558" dir="5400000">
                    <a:srgbClr val="000000"/>
                  </a:outerShdw>
                </a:effectLst>
              </a:rPr>
              <a:t>Ordinamenti paralleli, originariamente non comunicanti</a:t>
            </a:r>
            <a:endParaRPr sz="2002">
              <a:solidFill>
                <a:srgbClr val="EBEBEB"/>
              </a:solidFill>
              <a:effectLst>
                <a:outerShdw sx="100000" sy="100000" kx="0" ky="0" algn="b" rotWithShape="0" blurRad="39116" dist="19558" dir="5400000">
                  <a:srgbClr val="000000"/>
                </a:outerShdw>
              </a:effectLst>
            </a:endParaRPr>
          </a:p>
          <a:p>
            <a:pPr lvl="2" marL="938783" indent="-312927" defTabSz="449833">
              <a:spcBef>
                <a:spcPts val="32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002">
                <a:solidFill>
                  <a:srgbClr val="EBEBEB"/>
                </a:solidFill>
                <a:effectLst>
                  <a:outerShdw sx="100000" sy="100000" kx="0" ky="0" algn="b" rotWithShape="0" blurRad="39116" dist="19558" dir="5400000">
                    <a:srgbClr val="000000"/>
                  </a:outerShdw>
                </a:effectLst>
              </a:rPr>
              <a:t>Consiglio d’Europa e Corte Eur. Dir. Uomo (Corte di Strasburgo)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336AA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6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Diritti fondamentali / UE</a:t>
            </a:r>
          </a:p>
        </p:txBody>
      </p:sp>
      <p:sp>
        <p:nvSpPr>
          <p:cNvPr id="45" name="Shape 45"/>
          <p:cNvSpPr/>
          <p:nvPr>
            <p:ph type="body" idx="1"/>
          </p:nvPr>
        </p:nvSpPr>
        <p:spPr>
          <a:xfrm>
            <a:off x="762000" y="2425700"/>
            <a:ext cx="11480800" cy="6362700"/>
          </a:xfrm>
          <a:prstGeom prst="rect">
            <a:avLst/>
          </a:prstGeom>
        </p:spPr>
        <p:txBody>
          <a:bodyPr/>
          <a:lstStyle/>
          <a:p>
            <a:pPr lvl="0" marL="0" indent="0" algn="ctr">
              <a:buSzTx/>
              <a:buNone/>
              <a:defRPr sz="1800">
                <a:solidFill>
                  <a:srgbClr val="000000"/>
                </a:solidFill>
                <a:effectLst/>
              </a:defRPr>
            </a:pPr>
            <a:r>
              <a:rPr sz="3400">
                <a:solidFill>
                  <a:srgbClr val="EBEBEB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STAGIONI</a:t>
            </a:r>
            <a:endParaRPr sz="3400">
              <a:solidFill>
                <a:srgbClr val="EBEBEB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400">
                <a:solidFill>
                  <a:srgbClr val="EBEBEB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FASE NEGATORIA (1951 - 1969)</a:t>
            </a:r>
            <a:endParaRPr sz="3400">
              <a:solidFill>
                <a:srgbClr val="EBEBEB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400">
                <a:solidFill>
                  <a:srgbClr val="EBEBEB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FASE PRETORICA (1969 - 2000)</a:t>
            </a:r>
            <a:endParaRPr sz="3400">
              <a:solidFill>
                <a:srgbClr val="EBEBEB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400">
                <a:solidFill>
                  <a:srgbClr val="EBEBEB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FASE DELLA CODIFICAZIONE (2000 ad oggi)</a:t>
            </a:r>
            <a:endParaRPr sz="3400">
              <a:solidFill>
                <a:srgbClr val="EBEBEB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0" marL="0" indent="0" algn="just">
              <a:buSzTx/>
              <a:buNone/>
              <a:defRPr sz="1800">
                <a:solidFill>
                  <a:srgbClr val="000000"/>
                </a:solidFill>
                <a:effectLst/>
              </a:defRPr>
            </a:pPr>
            <a:r>
              <a:rPr sz="3400">
                <a:solidFill>
                  <a:srgbClr val="EBEBEB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Ruolo decisivo della Corte di Giustizia (Lussemburgo)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336AA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6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FASE NEGATORIA</a:t>
            </a:r>
            <a:endParaRPr b="1" sz="6400">
              <a:solidFill>
                <a:srgbClr val="FFFFFF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40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(1951 - 1969)</a:t>
            </a:r>
          </a:p>
        </p:txBody>
      </p:sp>
      <p:sp>
        <p:nvSpPr>
          <p:cNvPr id="48" name="Shape 4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0" algn="ctr" defTabSz="514095">
              <a:spcBef>
                <a:spcPts val="3600"/>
              </a:spcBef>
              <a:buSzTx/>
              <a:buNone/>
              <a:defRPr sz="1800">
                <a:solidFill>
                  <a:srgbClr val="000000"/>
                </a:solidFill>
                <a:effectLst/>
              </a:defRPr>
            </a:pPr>
            <a:r>
              <a:rPr sz="3520">
                <a:solidFill>
                  <a:srgbClr val="EBEBEB"/>
                </a:solidFill>
                <a:effectLst>
                  <a:outerShdw sx="100000" sy="100000" kx="0" ky="0" algn="b" rotWithShape="0" blurRad="44704" dist="22352" dir="5400000">
                    <a:srgbClr val="000000"/>
                  </a:outerShdw>
                </a:effectLst>
              </a:rPr>
              <a:t>I diritti fondamentali non sono diritto comunitario!</a:t>
            </a:r>
            <a:endParaRPr sz="3520">
              <a:solidFill>
                <a:srgbClr val="EBEBEB"/>
              </a:solidFill>
              <a:effectLst>
                <a:outerShdw sx="100000" sy="100000" kx="0" ky="0" algn="b" rotWithShape="0" blurRad="44704" dist="22352" dir="5400000">
                  <a:srgbClr val="000000"/>
                </a:outerShdw>
              </a:effectLst>
            </a:endParaRPr>
          </a:p>
          <a:p>
            <a:pPr lvl="0" marL="357631" indent="-357631" algn="just" defTabSz="514095">
              <a:spcBef>
                <a:spcPts val="36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992">
                <a:solidFill>
                  <a:srgbClr val="EBEBEB"/>
                </a:solidFill>
                <a:effectLst>
                  <a:outerShdw sx="100000" sy="100000" kx="0" ky="0" algn="b" rotWithShape="0" blurRad="44704" dist="22352" dir="5400000">
                    <a:srgbClr val="000000"/>
                  </a:outerShdw>
                </a:effectLst>
              </a:rPr>
              <a:t>Caso </a:t>
            </a:r>
            <a:r>
              <a:rPr sz="2992">
                <a:solidFill>
                  <a:srgbClr val="EBEBEB"/>
                </a:solidFill>
                <a:effectLst>
                  <a:outerShdw sx="100000" sy="100000" kx="0" ky="0" algn="b" rotWithShape="0" blurRad="44704" dist="22352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Stork</a:t>
            </a:r>
            <a:r>
              <a:rPr sz="2992">
                <a:solidFill>
                  <a:srgbClr val="EBEBEB"/>
                </a:solidFill>
                <a:effectLst>
                  <a:outerShdw sx="100000" sy="100000" kx="0" ky="0" algn="b" rotWithShape="0" blurRad="44704" dist="22352" dir="5400000">
                    <a:srgbClr val="000000"/>
                  </a:outerShdw>
                </a:effectLst>
              </a:rPr>
              <a:t> (4 febbraio 1959)</a:t>
            </a:r>
            <a:endParaRPr sz="2992">
              <a:solidFill>
                <a:srgbClr val="EBEBEB"/>
              </a:solidFill>
              <a:effectLst>
                <a:outerShdw sx="100000" sy="100000" kx="0" ky="0" algn="b" rotWithShape="0" blurRad="44704" dist="22352" dir="5400000">
                  <a:srgbClr val="000000"/>
                </a:outerShdw>
              </a:effectLst>
            </a:endParaRPr>
          </a:p>
          <a:p>
            <a:pPr lvl="0" marL="357631" indent="-357631" algn="just" defTabSz="514095">
              <a:spcBef>
                <a:spcPts val="36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992">
                <a:solidFill>
                  <a:srgbClr val="EBEBEB"/>
                </a:solidFill>
                <a:effectLst>
                  <a:outerShdw sx="100000" sy="100000" kx="0" ky="0" algn="b" rotWithShape="0" blurRad="44704" dist="22352" dir="5400000">
                    <a:srgbClr val="000000"/>
                  </a:outerShdw>
                </a:effectLst>
              </a:rPr>
              <a:t>Caso </a:t>
            </a:r>
            <a:r>
              <a:rPr sz="2992">
                <a:solidFill>
                  <a:srgbClr val="EBEBEB"/>
                </a:solidFill>
                <a:effectLst>
                  <a:outerShdw sx="100000" sy="100000" kx="0" ky="0" algn="b" rotWithShape="0" blurRad="44704" dist="22352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Comptoirs de vente</a:t>
            </a:r>
            <a:r>
              <a:rPr sz="2992">
                <a:solidFill>
                  <a:srgbClr val="EBEBEB"/>
                </a:solidFill>
                <a:effectLst>
                  <a:outerShdw sx="100000" sy="100000" kx="0" ky="0" algn="b" rotWithShape="0" blurRad="44704" dist="22352" dir="5400000">
                    <a:srgbClr val="000000"/>
                  </a:outerShdw>
                </a:effectLst>
              </a:rPr>
              <a:t> (18 luglio 1960)</a:t>
            </a:r>
            <a:endParaRPr sz="2992">
              <a:solidFill>
                <a:srgbClr val="EBEBEB"/>
              </a:solidFill>
              <a:effectLst>
                <a:outerShdw sx="100000" sy="100000" kx="0" ky="0" algn="b" rotWithShape="0" blurRad="44704" dist="22352" dir="5400000">
                  <a:srgbClr val="000000"/>
                </a:outerShdw>
              </a:effectLst>
            </a:endParaRPr>
          </a:p>
          <a:p>
            <a:pPr lvl="0" marL="357631" indent="-357631" algn="just" defTabSz="514095">
              <a:spcBef>
                <a:spcPts val="36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992">
                <a:solidFill>
                  <a:srgbClr val="EBEBEB"/>
                </a:solidFill>
                <a:effectLst>
                  <a:outerShdw sx="100000" sy="100000" kx="0" ky="0" algn="b" rotWithShape="0" blurRad="44704" dist="22352" dir="5400000">
                    <a:srgbClr val="000000"/>
                  </a:outerShdw>
                </a:effectLst>
              </a:rPr>
              <a:t>Caso </a:t>
            </a:r>
            <a:r>
              <a:rPr sz="2992">
                <a:solidFill>
                  <a:srgbClr val="EBEBEB"/>
                </a:solidFill>
                <a:effectLst>
                  <a:outerShdw sx="100000" sy="100000" kx="0" ky="0" algn="b" rotWithShape="0" blurRad="44704" dist="22352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Sgarlata</a:t>
            </a:r>
            <a:r>
              <a:rPr sz="2992">
                <a:solidFill>
                  <a:srgbClr val="EBEBEB"/>
                </a:solidFill>
                <a:effectLst>
                  <a:outerShdw sx="100000" sy="100000" kx="0" ky="0" algn="b" rotWithShape="0" blurRad="44704" dist="22352" dir="5400000">
                    <a:srgbClr val="000000"/>
                  </a:outerShdw>
                </a:effectLst>
              </a:rPr>
              <a:t> (1 aprile 1965)</a:t>
            </a:r>
            <a:endParaRPr sz="2992">
              <a:solidFill>
                <a:srgbClr val="EBEBEB"/>
              </a:solidFill>
              <a:effectLst>
                <a:outerShdw sx="100000" sy="100000" kx="0" ky="0" algn="b" rotWithShape="0" blurRad="44704" dist="22352" dir="5400000">
                  <a:srgbClr val="000000"/>
                </a:outerShdw>
              </a:effectLst>
            </a:endParaRPr>
          </a:p>
          <a:p>
            <a:pPr lvl="0" marL="0" indent="0" algn="just" defTabSz="514095">
              <a:spcBef>
                <a:spcPts val="3600"/>
              </a:spcBef>
              <a:buSzTx/>
              <a:buNone/>
              <a:defRPr sz="1800">
                <a:solidFill>
                  <a:srgbClr val="000000"/>
                </a:solidFill>
                <a:effectLst/>
              </a:defRPr>
            </a:pPr>
            <a:r>
              <a:rPr sz="2992">
                <a:solidFill>
                  <a:srgbClr val="EBEBEB"/>
                </a:solidFill>
                <a:effectLst>
                  <a:outerShdw sx="100000" sy="100000" kx="0" ky="0" algn="b" rotWithShape="0" blurRad="44704" dist="22352" dir="5400000">
                    <a:srgbClr val="000000"/>
                  </a:outerShdw>
                </a:effectLst>
              </a:rPr>
              <a:t>- PRINCIPIO DI AUTONOMIA</a:t>
            </a:r>
            <a:endParaRPr sz="2992">
              <a:solidFill>
                <a:srgbClr val="EBEBEB"/>
              </a:solidFill>
              <a:effectLst>
                <a:outerShdw sx="100000" sy="100000" kx="0" ky="0" algn="b" rotWithShape="0" blurRad="44704" dist="22352" dir="5400000">
                  <a:srgbClr val="000000"/>
                </a:outerShdw>
              </a:effectLst>
            </a:endParaRPr>
          </a:p>
          <a:p>
            <a:pPr lvl="0" marL="0" indent="0" algn="just" defTabSz="514095">
              <a:spcBef>
                <a:spcPts val="3600"/>
              </a:spcBef>
              <a:buSzTx/>
              <a:buNone/>
              <a:defRPr sz="1800">
                <a:solidFill>
                  <a:srgbClr val="000000"/>
                </a:solidFill>
                <a:effectLst/>
              </a:defRPr>
            </a:pPr>
            <a:r>
              <a:rPr sz="2992">
                <a:solidFill>
                  <a:srgbClr val="EBEBEB"/>
                </a:solidFill>
                <a:effectLst>
                  <a:outerShdw sx="100000" sy="100000" kx="0" ky="0" algn="b" rotWithShape="0" blurRad="44704" dist="22352" dir="5400000">
                    <a:srgbClr val="000000"/>
                  </a:outerShdw>
                </a:effectLst>
              </a:rPr>
              <a:t>- “Ribellione giudiziaria”: Corte Costituzionale italiana (sentenza </a:t>
            </a:r>
            <a:r>
              <a:rPr sz="2992">
                <a:solidFill>
                  <a:srgbClr val="EBEBEB"/>
                </a:solidFill>
                <a:effectLst>
                  <a:outerShdw sx="100000" sy="100000" kx="0" ky="0" algn="b" rotWithShape="0" blurRad="44704" dist="22352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Frontini</a:t>
            </a:r>
            <a:r>
              <a:rPr sz="2992">
                <a:solidFill>
                  <a:srgbClr val="EBEBEB"/>
                </a:solidFill>
                <a:effectLst>
                  <a:outerShdw sx="100000" sy="100000" kx="0" ky="0" algn="b" rotWithShape="0" blurRad="44704" dist="22352" dir="5400000">
                    <a:srgbClr val="000000"/>
                  </a:outerShdw>
                </a:effectLst>
              </a:rPr>
              <a:t> - 1973) e </a:t>
            </a:r>
            <a:r>
              <a:rPr sz="2992">
                <a:solidFill>
                  <a:srgbClr val="EBEBEB"/>
                </a:solidFill>
                <a:effectLst>
                  <a:outerShdw sx="100000" sy="100000" kx="0" ky="0" algn="b" rotWithShape="0" blurRad="44704" dist="22352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Bundesverfassungsgericht - </a:t>
            </a:r>
            <a:r>
              <a:rPr b="1" sz="2992">
                <a:solidFill>
                  <a:srgbClr val="EBEBEB"/>
                </a:solidFill>
                <a:effectLst>
                  <a:outerShdw sx="100000" sy="100000" kx="0" ky="0" algn="b" rotWithShape="0" blurRad="44704" dist="22352" dir="54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 Neue"/>
              </a:rPr>
              <a:t>BVerfG </a:t>
            </a:r>
            <a:r>
              <a:rPr sz="2992">
                <a:solidFill>
                  <a:srgbClr val="EBEBEB"/>
                </a:solidFill>
                <a:effectLst>
                  <a:outerShdw sx="100000" sy="100000" kx="0" ky="0" algn="b" rotWithShape="0" blurRad="44704" dist="22352" dir="5400000">
                    <a:srgbClr val="000000"/>
                  </a:outerShdw>
                </a:effectLst>
              </a:rPr>
              <a:t>(sentenza </a:t>
            </a:r>
            <a:r>
              <a:rPr sz="2992">
                <a:solidFill>
                  <a:srgbClr val="EBEBEB"/>
                </a:solidFill>
                <a:effectLst>
                  <a:outerShdw sx="100000" sy="100000" kx="0" ky="0" algn="b" rotWithShape="0" blurRad="44704" dist="22352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Solange</a:t>
            </a:r>
            <a:r>
              <a:rPr sz="2992">
                <a:solidFill>
                  <a:srgbClr val="EBEBEB"/>
                </a:solidFill>
                <a:effectLst>
                  <a:outerShdw sx="100000" sy="100000" kx="0" ky="0" algn="b" rotWithShape="0" blurRad="44704" dist="22352" dir="5400000">
                    <a:srgbClr val="000000"/>
                  </a:outerShdw>
                </a:effectLst>
              </a:rPr>
              <a:t> - 1974)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336AA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6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FASE PRETORICA (I)</a:t>
            </a:r>
            <a:endParaRPr b="1" sz="6400">
              <a:solidFill>
                <a:srgbClr val="FFFFFF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40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(1969 - 2000)</a:t>
            </a:r>
          </a:p>
        </p:txBody>
      </p:sp>
      <p:sp>
        <p:nvSpPr>
          <p:cNvPr id="51" name="Shape 5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0" algn="ctr" defTabSz="350520">
              <a:spcBef>
                <a:spcPts val="2500"/>
              </a:spcBef>
              <a:buSzTx/>
              <a:buNone/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</a:rPr>
              <a:t>Il lavoro interpretativo della Corte di Giustizia</a:t>
            </a:r>
            <a:endParaRPr sz="2400">
              <a:solidFill>
                <a:srgbClr val="EBEBEB"/>
              </a:solidFill>
              <a:effectLst>
                <a:outerShdw sx="100000" sy="100000" kx="0" ky="0" algn="b" rotWithShape="0" blurRad="30480" dist="15240" dir="5400000">
                  <a:srgbClr val="000000"/>
                </a:outerShdw>
              </a:effectLst>
            </a:endParaRPr>
          </a:p>
          <a:p>
            <a:pPr lvl="0" marL="243840" indent="-243840" algn="just" defTabSz="350520">
              <a:spcBef>
                <a:spcPts val="25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040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</a:rPr>
              <a:t>Caso </a:t>
            </a:r>
            <a:r>
              <a:rPr sz="2040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Stauder</a:t>
            </a:r>
            <a:r>
              <a:rPr sz="2040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</a:rPr>
              <a:t> (12 novembre 1969) - Diritti fondamentali = Principi di diritto comunitario</a:t>
            </a:r>
            <a:endParaRPr sz="2040">
              <a:solidFill>
                <a:srgbClr val="EBEBEB"/>
              </a:solidFill>
              <a:effectLst>
                <a:outerShdw sx="100000" sy="100000" kx="0" ky="0" algn="b" rotWithShape="0" blurRad="30480" dist="15240" dir="5400000">
                  <a:srgbClr val="000000"/>
                </a:outerShdw>
              </a:effectLst>
            </a:endParaRPr>
          </a:p>
          <a:p>
            <a:pPr lvl="0" marL="243840" indent="-243840" algn="just" defTabSz="350520">
              <a:spcBef>
                <a:spcPts val="25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040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</a:rPr>
              <a:t>Caso </a:t>
            </a:r>
            <a:r>
              <a:rPr sz="2040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Internationale Handelsgesellschaft</a:t>
            </a:r>
            <a:r>
              <a:rPr sz="2040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</a:rPr>
              <a:t> (19 dicembre 1970)</a:t>
            </a:r>
            <a:endParaRPr sz="2040">
              <a:solidFill>
                <a:srgbClr val="EBEBEB"/>
              </a:solidFill>
              <a:effectLst>
                <a:outerShdw sx="100000" sy="100000" kx="0" ky="0" algn="b" rotWithShape="0" blurRad="30480" dist="15240" dir="5400000">
                  <a:srgbClr val="000000"/>
                </a:outerShdw>
              </a:effectLst>
            </a:endParaRPr>
          </a:p>
          <a:p>
            <a:pPr lvl="0" marL="243840" indent="-243840" algn="just" defTabSz="350520">
              <a:spcBef>
                <a:spcPts val="25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040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</a:rPr>
              <a:t>Caso </a:t>
            </a:r>
            <a:r>
              <a:rPr sz="2040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Nold</a:t>
            </a:r>
            <a:r>
              <a:rPr sz="2040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</a:rPr>
              <a:t> (14 maggio 1974)</a:t>
            </a:r>
            <a:endParaRPr sz="2040">
              <a:solidFill>
                <a:srgbClr val="EBEBEB"/>
              </a:solidFill>
              <a:effectLst>
                <a:outerShdw sx="100000" sy="100000" kx="0" ky="0" algn="b" rotWithShape="0" blurRad="30480" dist="15240" dir="5400000">
                  <a:srgbClr val="000000"/>
                </a:outerShdw>
              </a:effectLst>
            </a:endParaRPr>
          </a:p>
          <a:p>
            <a:pPr lvl="0" marL="243840" indent="-243840" algn="just" defTabSz="350520">
              <a:spcBef>
                <a:spcPts val="25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040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</a:rPr>
              <a:t>Dichiarazione congiunta Assemblea, Consiglio e Commissione (5 aprile 1977)</a:t>
            </a:r>
            <a:endParaRPr sz="2040">
              <a:solidFill>
                <a:srgbClr val="EBEBEB"/>
              </a:solidFill>
              <a:effectLst>
                <a:outerShdw sx="100000" sy="100000" kx="0" ky="0" algn="b" rotWithShape="0" blurRad="30480" dist="15240" dir="5400000">
                  <a:srgbClr val="000000"/>
                </a:outerShdw>
              </a:effectLst>
            </a:endParaRPr>
          </a:p>
          <a:p>
            <a:pPr lvl="0" marL="243840" indent="-243840" algn="just" defTabSz="350520">
              <a:spcBef>
                <a:spcPts val="25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040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</a:rPr>
              <a:t>Caso </a:t>
            </a:r>
            <a:r>
              <a:rPr sz="2040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Hauer </a:t>
            </a:r>
            <a:r>
              <a:rPr sz="2040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</a:rPr>
              <a:t>(13 dicembre 1979)</a:t>
            </a:r>
            <a:endParaRPr sz="2040">
              <a:solidFill>
                <a:srgbClr val="EBEBEB"/>
              </a:solidFill>
              <a:effectLst>
                <a:outerShdw sx="100000" sy="100000" kx="0" ky="0" algn="b" rotWithShape="0" blurRad="30480" dist="15240" dir="5400000">
                  <a:srgbClr val="000000"/>
                </a:outerShdw>
              </a:effectLst>
            </a:endParaRPr>
          </a:p>
          <a:p>
            <a:pPr lvl="0" marL="0" indent="0" algn="just" defTabSz="350520">
              <a:spcBef>
                <a:spcPts val="2500"/>
              </a:spcBef>
              <a:buSzTx/>
              <a:buNone/>
              <a:defRPr sz="1800">
                <a:solidFill>
                  <a:srgbClr val="000000"/>
                </a:solidFill>
                <a:effectLst/>
              </a:defRPr>
            </a:pPr>
            <a:r>
              <a:rPr b="1" sz="2040" u="sng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 Neue"/>
              </a:rPr>
              <a:t>FORMULA DI HAUER</a:t>
            </a:r>
            <a:r>
              <a:rPr b="1" sz="2040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 Neue"/>
              </a:rPr>
              <a:t>: </a:t>
            </a:r>
            <a:r>
              <a:rPr sz="2040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</a:rPr>
              <a:t>“</a:t>
            </a:r>
            <a:r>
              <a:rPr sz="2040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I diritti fondamentali sono parte integrante dei principi generali del diritto il cui rispetto è assicurato </a:t>
            </a:r>
            <a:r>
              <a:rPr sz="2040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</a:rPr>
              <a:t>[dalla Corte di giustizia]</a:t>
            </a:r>
            <a:r>
              <a:rPr sz="2040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; nell’assicurare la salvaguardia di tali diritti è obbligata ad ispirarsi alle </a:t>
            </a:r>
            <a:r>
              <a:rPr sz="2040" u="sng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tradizioni costituzionali comuni agli Stati membri</a:t>
            </a:r>
            <a:r>
              <a:rPr sz="2040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, di modo che non possano ammettersi nella Comunità misure incompatibili con i diritti fondamentali riconosciuti dalle Costituzioni degli Stati membri; gli </a:t>
            </a:r>
            <a:r>
              <a:rPr sz="2040" u="sng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strumenti internazionali miranti alla protezione dei diritti dell’uomo ai quali gli Stati membri abbiano cooperato o aderito</a:t>
            </a:r>
            <a:r>
              <a:rPr sz="2040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 possono ugualmente fornire indicazioni cui tener conto nel quadro del diritto comunitario</a:t>
            </a:r>
            <a:r>
              <a:rPr sz="2040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</a:rPr>
              <a:t>”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336AA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6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FASE PRETORICA (II)</a:t>
            </a:r>
            <a:endParaRPr b="1" sz="6400">
              <a:solidFill>
                <a:srgbClr val="FFFFFF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40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(1969 - 2000)</a:t>
            </a:r>
          </a:p>
        </p:txBody>
      </p:sp>
      <p:sp>
        <p:nvSpPr>
          <p:cNvPr id="54" name="Shape 5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0" algn="ctr" defTabSz="443991">
              <a:spcBef>
                <a:spcPts val="3100"/>
              </a:spcBef>
              <a:buSzTx/>
              <a:buNone/>
              <a:defRPr sz="1800">
                <a:solidFill>
                  <a:srgbClr val="000000"/>
                </a:solidFill>
                <a:effectLst/>
              </a:defRPr>
            </a:pPr>
            <a:r>
              <a:rPr sz="3040">
                <a:solidFill>
                  <a:srgbClr val="EBEBEB"/>
                </a:solidFill>
                <a:effectLst>
                  <a:outerShdw sx="100000" sy="100000" kx="0" ky="0" algn="b" rotWithShape="0" blurRad="38608" dist="19304" dir="5400000">
                    <a:srgbClr val="000000"/>
                  </a:outerShdw>
                </a:effectLst>
              </a:rPr>
              <a:t>La trasposizione della “formula di Hauer” nei Trattati</a:t>
            </a:r>
            <a:endParaRPr sz="3040">
              <a:solidFill>
                <a:srgbClr val="EBEBEB"/>
              </a:solidFill>
              <a:effectLst>
                <a:outerShdw sx="100000" sy="100000" kx="0" ky="0" algn="b" rotWithShape="0" blurRad="38608" dist="19304" dir="5400000">
                  <a:srgbClr val="000000"/>
                </a:outerShdw>
              </a:effectLst>
            </a:endParaRPr>
          </a:p>
          <a:p>
            <a:pPr lvl="1" marL="617727" indent="-308863" algn="just" defTabSz="443991">
              <a:spcBef>
                <a:spcPts val="31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584">
                <a:solidFill>
                  <a:srgbClr val="EBEBEB"/>
                </a:solidFill>
                <a:effectLst>
                  <a:outerShdw sx="100000" sy="100000" kx="0" ky="0" algn="b" rotWithShape="0" blurRad="38608" dist="19304" dir="5400000">
                    <a:srgbClr val="000000"/>
                  </a:outerShdw>
                </a:effectLst>
              </a:rPr>
              <a:t>Preambolo dell’ATTO UNICO EUROPEO (1986): tra le finalità primarie vi è la</a:t>
            </a:r>
            <a:r>
              <a:rPr sz="2584">
                <a:solidFill>
                  <a:srgbClr val="EBEBEB"/>
                </a:solidFill>
                <a:effectLst>
                  <a:outerShdw sx="100000" sy="100000" kx="0" ky="0" algn="b" rotWithShape="0" blurRad="38608" dist="19304" dir="5400000">
                    <a:srgbClr val="000000"/>
                  </a:outerShdw>
                </a:effectLst>
                <a:latin typeface="Times"/>
                <a:ea typeface="Times"/>
                <a:cs typeface="Times"/>
                <a:sym typeface="Times"/>
              </a:rPr>
              <a:t> </a:t>
            </a:r>
            <a:r>
              <a:rPr sz="2584">
                <a:solidFill>
                  <a:srgbClr val="EBEBEB"/>
                </a:solidFill>
                <a:effectLst>
                  <a:outerShdw sx="100000" sy="100000" kx="0" ky="0" algn="b" rotWithShape="0" blurRad="38608" dist="19304" dir="5400000">
                    <a:srgbClr val="000000"/>
                  </a:outerShdw>
                </a:effectLst>
              </a:rPr>
              <a:t>promozione di una democrazia fondata “</a:t>
            </a:r>
            <a:r>
              <a:rPr sz="2584">
                <a:solidFill>
                  <a:srgbClr val="EBEBEB"/>
                </a:solidFill>
                <a:effectLst>
                  <a:outerShdw sx="100000" sy="100000" kx="0" ky="0" algn="b" rotWithShape="0" blurRad="38608" dist="19304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sui diritti fondamentali riconosciuti dalle Costituzioni e dalle leggi degli Stati membri, nonché dalla Convenzione</a:t>
            </a:r>
            <a:r>
              <a:rPr i="1" sz="2584">
                <a:solidFill>
                  <a:srgbClr val="EBEBEB"/>
                </a:solidFill>
                <a:effectLst>
                  <a:outerShdw sx="100000" sy="100000" kx="0" ky="0" algn="b" rotWithShape="0" blurRad="38608" dist="19304" dir="5400000">
                    <a:srgbClr val="000000"/>
                  </a:outerShdw>
                </a:effectLst>
                <a:latin typeface="Times"/>
                <a:ea typeface="Times"/>
                <a:cs typeface="Times"/>
                <a:sym typeface="Times"/>
              </a:rPr>
              <a:t> </a:t>
            </a:r>
            <a:r>
              <a:rPr sz="2584">
                <a:solidFill>
                  <a:srgbClr val="EBEBEB"/>
                </a:solidFill>
                <a:effectLst>
                  <a:outerShdw sx="100000" sy="100000" kx="0" ky="0" algn="b" rotWithShape="0" blurRad="38608" dist="19304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europea di salvaguardia dei diritti dell'uomo e delle libertà fondamentali e</a:t>
            </a:r>
            <a:r>
              <a:rPr i="1" sz="2584">
                <a:solidFill>
                  <a:srgbClr val="EBEBEB"/>
                </a:solidFill>
                <a:effectLst>
                  <a:outerShdw sx="100000" sy="100000" kx="0" ky="0" algn="b" rotWithShape="0" blurRad="38608" dist="19304" dir="5400000">
                    <a:srgbClr val="000000"/>
                  </a:outerShdw>
                </a:effectLst>
                <a:latin typeface="Times"/>
                <a:ea typeface="Times"/>
                <a:cs typeface="Times"/>
                <a:sym typeface="Times"/>
              </a:rPr>
              <a:t> </a:t>
            </a:r>
            <a:r>
              <a:rPr sz="2584">
                <a:solidFill>
                  <a:srgbClr val="EBEBEB"/>
                </a:solidFill>
                <a:effectLst>
                  <a:outerShdw sx="100000" sy="100000" kx="0" ky="0" algn="b" rotWithShape="0" blurRad="38608" dist="19304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dalla Carta sociale europea, e precisamente la libertà, l'uguaglianza e la</a:t>
            </a:r>
            <a:r>
              <a:rPr i="1" sz="2584">
                <a:solidFill>
                  <a:srgbClr val="EBEBEB"/>
                </a:solidFill>
                <a:effectLst>
                  <a:outerShdw sx="100000" sy="100000" kx="0" ky="0" algn="b" rotWithShape="0" blurRad="38608" dist="19304" dir="5400000">
                    <a:srgbClr val="000000"/>
                  </a:outerShdw>
                </a:effectLst>
                <a:latin typeface="Times"/>
                <a:ea typeface="Times"/>
                <a:cs typeface="Times"/>
                <a:sym typeface="Times"/>
              </a:rPr>
              <a:t> </a:t>
            </a:r>
            <a:r>
              <a:rPr sz="2584">
                <a:solidFill>
                  <a:srgbClr val="EBEBEB"/>
                </a:solidFill>
                <a:effectLst>
                  <a:outerShdw sx="100000" sy="100000" kx="0" ky="0" algn="b" rotWithShape="0" blurRad="38608" dist="19304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giustizia sociale</a:t>
            </a:r>
            <a:r>
              <a:rPr sz="2584">
                <a:solidFill>
                  <a:srgbClr val="EBEBEB"/>
                </a:solidFill>
                <a:effectLst>
                  <a:outerShdw sx="100000" sy="100000" kx="0" ky="0" algn="b" rotWithShape="0" blurRad="38608" dist="19304" dir="5400000">
                    <a:srgbClr val="000000"/>
                  </a:outerShdw>
                </a:effectLst>
              </a:rPr>
              <a:t>”</a:t>
            </a:r>
            <a:endParaRPr sz="2584">
              <a:solidFill>
                <a:srgbClr val="EBEBEB"/>
              </a:solidFill>
              <a:effectLst>
                <a:outerShdw sx="100000" sy="100000" kx="0" ky="0" algn="b" rotWithShape="0" blurRad="38608" dist="19304" dir="5400000">
                  <a:srgbClr val="000000"/>
                </a:outerShdw>
              </a:effectLst>
            </a:endParaRPr>
          </a:p>
          <a:p>
            <a:pPr lvl="1" marL="617727" indent="-308863" algn="just" defTabSz="443991">
              <a:spcBef>
                <a:spcPts val="31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584">
                <a:solidFill>
                  <a:srgbClr val="EBEBEB"/>
                </a:solidFill>
                <a:effectLst>
                  <a:outerShdw sx="100000" sy="100000" kx="0" ky="0" algn="b" rotWithShape="0" blurRad="38608" dist="19304" dir="5400000">
                    <a:srgbClr val="000000"/>
                  </a:outerShdw>
                </a:effectLst>
              </a:rPr>
              <a:t>art. F.2 del TRATTATO DI MAASTRICHT (1992): “</a:t>
            </a:r>
            <a:r>
              <a:rPr sz="2584">
                <a:solidFill>
                  <a:srgbClr val="EBEBEB"/>
                </a:solidFill>
                <a:effectLst>
                  <a:outerShdw sx="100000" sy="100000" kx="0" ky="0" algn="b" rotWithShape="0" blurRad="38608" dist="19304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L'Unione rispetta i diritti fondamentali quali sono garantiti dalla Convenzione europea per la salvaguardia dei diritti dell'uomo e delle libertà fondamentali, firmata a Roma il 4 novembre 1950, e quali risultano dalle tradizioni costituzionali comuni degli Stati membri, in quanto principi generali del diritto comunitario</a:t>
            </a:r>
            <a:r>
              <a:rPr sz="2584">
                <a:solidFill>
                  <a:srgbClr val="EBEBEB"/>
                </a:solidFill>
                <a:effectLst>
                  <a:outerShdw sx="100000" sy="100000" kx="0" ky="0" algn="b" rotWithShape="0" blurRad="38608" dist="19304" dir="5400000">
                    <a:srgbClr val="000000"/>
                  </a:outerShdw>
                </a:effectLst>
              </a:rPr>
              <a:t>” 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336AA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64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FASE PRETORICA (III)</a:t>
            </a:r>
            <a:endParaRPr b="1" sz="6400">
              <a:solidFill>
                <a:srgbClr val="FFFFFF"/>
              </a:solidFill>
              <a:effectLst>
                <a:outerShdw sx="100000" sy="100000" kx="0" ky="0" algn="b" rotWithShape="0" blurRad="50800" dist="25400" dir="5400000">
                  <a:srgbClr val="000000"/>
                </a:outerShdw>
              </a:effectLst>
            </a:endParaRPr>
          </a:p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40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00000"/>
                  </a:outerShdw>
                </a:effectLst>
              </a:rPr>
              <a:t>(1969 - 2000)</a:t>
            </a:r>
          </a:p>
        </p:txBody>
      </p:sp>
      <p:sp>
        <p:nvSpPr>
          <p:cNvPr id="57" name="Shape 5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0" algn="ctr" defTabSz="350520">
              <a:spcBef>
                <a:spcPts val="2500"/>
              </a:spcBef>
              <a:buSzTx/>
              <a:buNone/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</a:rPr>
              <a:t>La trasposizione della “formula di Hauer” nei Trattati</a:t>
            </a:r>
            <a:endParaRPr sz="2400">
              <a:solidFill>
                <a:srgbClr val="EBEBEB"/>
              </a:solidFill>
              <a:effectLst>
                <a:outerShdw sx="100000" sy="100000" kx="0" ky="0" algn="b" rotWithShape="0" blurRad="30480" dist="15240" dir="5400000">
                  <a:srgbClr val="000000"/>
                </a:outerShdw>
              </a:effectLst>
            </a:endParaRPr>
          </a:p>
          <a:p>
            <a:pPr lvl="1" marL="487680" indent="-243840" algn="just" defTabSz="350520">
              <a:spcBef>
                <a:spcPts val="25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040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</a:rPr>
              <a:t>TRATTATO DI AMSTERDAM (1997) </a:t>
            </a:r>
            <a:endParaRPr sz="2040">
              <a:solidFill>
                <a:srgbClr val="EBEBEB"/>
              </a:solidFill>
              <a:effectLst>
                <a:outerShdw sx="100000" sy="100000" kx="0" ky="0" algn="b" rotWithShape="0" blurRad="30480" dist="15240" dir="5400000">
                  <a:srgbClr val="000000"/>
                </a:outerShdw>
              </a:effectLst>
            </a:endParaRPr>
          </a:p>
          <a:p>
            <a:pPr lvl="2" marL="731520" indent="-243840" algn="just" defTabSz="350520">
              <a:spcBef>
                <a:spcPts val="25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040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</a:rPr>
              <a:t>art. 6 (ex art. F), par. 1: “</a:t>
            </a:r>
            <a:r>
              <a:rPr sz="2040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L’Unione si fonda sui principi di libertà, democrazia, rispetto dei diritti del­ l'uomo e delle libertà fondamentali, e dello stato di diritto, principi che sono comuni agli Stati membri</a:t>
            </a:r>
            <a:r>
              <a:rPr sz="2040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</a:rPr>
              <a:t>”</a:t>
            </a:r>
            <a:endParaRPr sz="2040">
              <a:solidFill>
                <a:srgbClr val="EBEBEB"/>
              </a:solidFill>
              <a:effectLst>
                <a:outerShdw sx="100000" sy="100000" kx="0" ky="0" algn="b" rotWithShape="0" blurRad="30480" dist="15240" dir="5400000">
                  <a:srgbClr val="000000"/>
                </a:outerShdw>
              </a:effectLst>
            </a:endParaRPr>
          </a:p>
          <a:p>
            <a:pPr lvl="2" marL="731520" indent="-243840" algn="just" defTabSz="350520">
              <a:spcBef>
                <a:spcPts val="25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040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</a:rPr>
              <a:t>art. 6, par. 2: la Corte “</a:t>
            </a:r>
            <a:r>
              <a:rPr sz="2040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diviene competente a verificare le conformità delle azioni poste in essere dalle istituzioni al rispetto dei diritti fondamentali</a:t>
            </a:r>
            <a:r>
              <a:rPr sz="2040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</a:rPr>
              <a:t>”</a:t>
            </a:r>
            <a:r>
              <a:rPr sz="2040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  <a:latin typeface="Times"/>
                <a:ea typeface="Times"/>
                <a:cs typeface="Times"/>
                <a:sym typeface="Times"/>
              </a:rPr>
              <a:t> </a:t>
            </a:r>
            <a:r>
              <a:rPr sz="2040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</a:rPr>
              <a:t>(art. 46 TUE)</a:t>
            </a:r>
            <a:endParaRPr sz="2040">
              <a:solidFill>
                <a:srgbClr val="EBEBEB"/>
              </a:solidFill>
              <a:effectLst>
                <a:outerShdw sx="100000" sy="100000" kx="0" ky="0" algn="b" rotWithShape="0" blurRad="30480" dist="15240" dir="5400000">
                  <a:srgbClr val="000000"/>
                </a:outerShdw>
              </a:effectLst>
            </a:endParaRPr>
          </a:p>
          <a:p>
            <a:pPr lvl="2" marL="731520" indent="-243840" algn="just" defTabSz="350520">
              <a:spcBef>
                <a:spcPts val="25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040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</a:rPr>
              <a:t>art. 7: procedura</a:t>
            </a:r>
            <a:r>
              <a:rPr sz="2040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  <a:latin typeface="Times"/>
                <a:ea typeface="Times"/>
                <a:cs typeface="Times"/>
                <a:sym typeface="Times"/>
              </a:rPr>
              <a:t> </a:t>
            </a:r>
            <a:r>
              <a:rPr sz="2040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</a:rPr>
              <a:t>sanzionatoria</a:t>
            </a:r>
            <a:r>
              <a:rPr sz="2040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 </a:t>
            </a:r>
            <a:r>
              <a:rPr sz="2040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</a:rPr>
              <a:t>nei confronti degli Stati che violino in modo “</a:t>
            </a:r>
            <a:r>
              <a:rPr sz="2040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  <a:latin typeface="Helvetica Neue Medium Italic"/>
                <a:ea typeface="Helvetica Neue Medium Italic"/>
                <a:cs typeface="Helvetica Neue Medium Italic"/>
                <a:sym typeface="Helvetica Neue Medium Italic"/>
              </a:rPr>
              <a:t>grave e persistente</a:t>
            </a:r>
            <a:r>
              <a:rPr sz="2040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</a:rPr>
              <a:t>” i</a:t>
            </a:r>
            <a:r>
              <a:rPr sz="2040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  <a:latin typeface="Times"/>
                <a:ea typeface="Times"/>
                <a:cs typeface="Times"/>
                <a:sym typeface="Times"/>
              </a:rPr>
              <a:t> </a:t>
            </a:r>
            <a:r>
              <a:rPr sz="2040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</a:rPr>
              <a:t>principi sanciti all’art. 6 paragrafo 1 TUE</a:t>
            </a:r>
            <a:endParaRPr sz="2040">
              <a:solidFill>
                <a:srgbClr val="EBEBEB"/>
              </a:solidFill>
              <a:effectLst>
                <a:outerShdw sx="100000" sy="100000" kx="0" ky="0" algn="b" rotWithShape="0" blurRad="30480" dist="15240" dir="5400000">
                  <a:srgbClr val="000000"/>
                </a:outerShdw>
              </a:effectLst>
            </a:endParaRPr>
          </a:p>
          <a:p>
            <a:pPr lvl="2" marL="731520" indent="-243840" algn="just" defTabSz="350520">
              <a:spcBef>
                <a:spcPts val="25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040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</a:rPr>
              <a:t>art. 46: competenza della Corte di Giustizia in materia di diritti fondamentali - controllo giurisdizionale sull’attività delle istituzioni comunitarie</a:t>
            </a:r>
            <a:endParaRPr sz="2040">
              <a:solidFill>
                <a:srgbClr val="EBEBEB"/>
              </a:solidFill>
              <a:effectLst>
                <a:outerShdw sx="100000" sy="100000" kx="0" ky="0" algn="b" rotWithShape="0" blurRad="30480" dist="15240" dir="5400000">
                  <a:srgbClr val="000000"/>
                </a:outerShdw>
              </a:effectLst>
            </a:endParaRPr>
          </a:p>
          <a:p>
            <a:pPr lvl="2" marL="731520" indent="-243840" algn="just" defTabSz="350520">
              <a:spcBef>
                <a:spcPts val="25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040">
                <a:solidFill>
                  <a:srgbClr val="EBEBEB"/>
                </a:solidFill>
                <a:effectLst>
                  <a:outerShdw sx="100000" sy="100000" kx="0" ky="0" algn="b" rotWithShape="0" blurRad="30480" dist="15240" dir="5400000">
                    <a:srgbClr val="000000"/>
                  </a:outerShdw>
                </a:effectLst>
              </a:rPr>
              <a:t>art. 49: tutela dei diritti fondamentali quale presupposto per l’adesione di nuovi Stati all’UE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New_Template2">
  <a:themeElements>
    <a:clrScheme name="New_Template2">
      <a:dk1>
        <a:srgbClr val="C000EB"/>
      </a:dk1>
      <a:lt1>
        <a:srgbClr val="EBEBEB"/>
      </a:lt1>
      <a:dk2>
        <a:srgbClr val="525252"/>
      </a:dk2>
      <a:lt2>
        <a:srgbClr val="C9C9C9"/>
      </a:lt2>
      <a:accent1>
        <a:srgbClr val="619AE3"/>
      </a:accent1>
      <a:accent2>
        <a:srgbClr val="54BFB9"/>
      </a:accent2>
      <a:accent3>
        <a:srgbClr val="29C439"/>
      </a:accent3>
      <a:accent4>
        <a:srgbClr val="EDAC0F"/>
      </a:accent4>
      <a:accent5>
        <a:srgbClr val="D41D03"/>
      </a:accent5>
      <a:accent6>
        <a:srgbClr val="B264DA"/>
      </a:accent6>
      <a:hlink>
        <a:srgbClr val="0000FF"/>
      </a:hlink>
      <a:folHlink>
        <a:srgbClr val="FF00FF"/>
      </a:folHlink>
    </a:clrScheme>
    <a:fontScheme name="New_Template2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New_Templat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508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80000"/>
                </a:srgbClr>
              </a:outerShdw>
            </a:effectLst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EBEBEB"/>
            </a:solidFill>
            <a:effectLst>
              <a:outerShdw sx="100000" sy="100000" kx="0" ky="0" algn="b" rotWithShape="0" blurRad="50800" dist="25400" dir="5400000">
                <a:srgbClr val="000000"/>
              </a:outerShdw>
            </a:effectLst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New_Template2">
  <a:themeElements>
    <a:clrScheme name="New_Template2">
      <a:dk1>
        <a:srgbClr val="000000"/>
      </a:dk1>
      <a:lt1>
        <a:srgbClr val="FFFFFF"/>
      </a:lt1>
      <a:dk2>
        <a:srgbClr val="525252"/>
      </a:dk2>
      <a:lt2>
        <a:srgbClr val="C9C9C9"/>
      </a:lt2>
      <a:accent1>
        <a:srgbClr val="619AE3"/>
      </a:accent1>
      <a:accent2>
        <a:srgbClr val="54BFB9"/>
      </a:accent2>
      <a:accent3>
        <a:srgbClr val="29C439"/>
      </a:accent3>
      <a:accent4>
        <a:srgbClr val="EDAC0F"/>
      </a:accent4>
      <a:accent5>
        <a:srgbClr val="D41D03"/>
      </a:accent5>
      <a:accent6>
        <a:srgbClr val="B264DA"/>
      </a:accent6>
      <a:hlink>
        <a:srgbClr val="0000FF"/>
      </a:hlink>
      <a:folHlink>
        <a:srgbClr val="FF00FF"/>
      </a:folHlink>
    </a:clrScheme>
    <a:fontScheme name="New_Template2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New_Templat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508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80000"/>
                </a:srgbClr>
              </a:outerShdw>
            </a:effectLst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EBEBEB"/>
            </a:solidFill>
            <a:effectLst>
              <a:outerShdw sx="100000" sy="100000" kx="0" ky="0" algn="b" rotWithShape="0" blurRad="50800" dist="25400" dir="5400000">
                <a:srgbClr val="000000"/>
              </a:outerShdw>
            </a:effectLst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