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9" r:id="rId2"/>
    <p:sldId id="261" r:id="rId3"/>
    <p:sldId id="262" r:id="rId4"/>
    <p:sldId id="266" r:id="rId5"/>
    <p:sldId id="263" r:id="rId6"/>
    <p:sldId id="264" r:id="rId7"/>
    <p:sldId id="267" r:id="rId8"/>
    <p:sldId id="265" r:id="rId9"/>
    <p:sldId id="268" r:id="rId10"/>
    <p:sldId id="269" r:id="rId11"/>
    <p:sldId id="270" r:id="rId12"/>
    <p:sldId id="271" r:id="rId13"/>
    <p:sldId id="272" r:id="rId14"/>
    <p:sldId id="273" r:id="rId15"/>
    <p:sldId id="291" r:id="rId16"/>
    <p:sldId id="274" r:id="rId17"/>
    <p:sldId id="275" r:id="rId18"/>
    <p:sldId id="276" r:id="rId19"/>
    <p:sldId id="277" r:id="rId20"/>
    <p:sldId id="278" r:id="rId21"/>
    <p:sldId id="283" r:id="rId22"/>
    <p:sldId id="281" r:id="rId23"/>
    <p:sldId id="284" r:id="rId24"/>
    <p:sldId id="285" r:id="rId25"/>
    <p:sldId id="286" r:id="rId26"/>
    <p:sldId id="287" r:id="rId27"/>
    <p:sldId id="288" r:id="rId28"/>
    <p:sldId id="289" r:id="rId29"/>
    <p:sldId id="290" r:id="rId30"/>
  </p:sldIdLst>
  <p:sldSz cx="10080625" cy="7559675"/>
  <p:notesSz cx="6761163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06" y="9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3826983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Ctr="0" compatLnSpc="0"/>
          <a:lstStyle/>
          <a:p>
            <a:pPr algn="r"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="b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3826983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="b" anchorCtr="0" compatLnSpc="0"/>
          <a:lstStyle/>
          <a:p>
            <a:pPr algn="r" hangingPunct="0">
              <a:defRPr sz="1400"/>
            </a:pPr>
            <a:fld id="{CC79F901-3143-47A4-919C-2877FBAB043D}" type="slidenum">
              <a:pPr algn="r" hangingPunct="0">
                <a:defRPr sz="1400"/>
              </a:pPr>
              <a:t>‹N›</a:t>
            </a:fld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8160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55650"/>
            <a:ext cx="4967287" cy="372745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676145" y="4722609"/>
            <a:ext cx="5408841" cy="44738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3826983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3826983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86095A0-AED5-4FAF-938E-5DA6EA48A0CE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2928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072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63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9388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614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8139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983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896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0732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16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446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313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201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744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0857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167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302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589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512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3929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094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32631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407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06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146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230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76979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82490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989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41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AC713E-DDD3-4CDD-B6F2-91220DD27913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6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7346ED-08FB-4937-AE97-5950FA1E7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8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3A7931-F4F7-42AE-A70F-E90B446CB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75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03EB48-FC55-4A8D-98D4-C417C74C9B0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88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F9C90-A3F8-4685-BF16-F8819AA31CF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2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6CFDB35-1DD7-45A5-BF6B-13627C51FE4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5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3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851C1-15F5-43C2-8A5B-F05C81BBE0AD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7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6C523B-1631-4255-B8C8-46D1B0A7686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2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11C6E0-BB78-4AAB-A065-67E4475DFFCF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83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9C8787-6894-4C08-A5E1-DB33EC1FE8D2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3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E3898A2-6003-4867-8B62-CB72E7216C80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rtl="0" hangingPunct="0">
        <a:tabLst/>
        <a:defRPr lang="it-IT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it-IT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719832" y="2339677"/>
            <a:ext cx="9144840" cy="367240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400" b="1" dirty="0"/>
              <a:t>I. Studi sociologici dell’integrazione europea</a:t>
            </a:r>
            <a:endParaRPr lang="it-IT" sz="2400" dirty="0"/>
          </a:p>
          <a:p>
            <a:pPr algn="ctr">
              <a:spcAft>
                <a:spcPts val="0"/>
              </a:spcAft>
              <a:buNone/>
            </a:pPr>
            <a:endParaRPr lang="it-IT" sz="2400" i="1" u="sng" dirty="0"/>
          </a:p>
          <a:p>
            <a:pPr algn="ctr">
              <a:spcAft>
                <a:spcPts val="0"/>
              </a:spcAft>
              <a:buNone/>
            </a:pPr>
            <a:r>
              <a:rPr lang="it-IT" sz="2400" i="1" u="sng" dirty="0" smtClean="0"/>
              <a:t>Prima </a:t>
            </a:r>
            <a:r>
              <a:rPr lang="it-IT" sz="2400" i="1" u="sng" dirty="0"/>
              <a:t>giornata</a:t>
            </a:r>
          </a:p>
          <a:p>
            <a:pPr marL="108000" indent="0" algn="ctr">
              <a:buNone/>
            </a:pPr>
            <a:r>
              <a:rPr lang="it-IT" sz="1800" dirty="0" smtClean="0"/>
              <a:t>1 Aprile 2016, </a:t>
            </a:r>
            <a:r>
              <a:rPr lang="it-IT" sz="1800" dirty="0"/>
              <a:t>ore </a:t>
            </a:r>
            <a:r>
              <a:rPr lang="it-IT" sz="1800" dirty="0" smtClean="0"/>
              <a:t>10 </a:t>
            </a:r>
            <a:r>
              <a:rPr lang="it-IT" sz="1800" smtClean="0"/>
              <a:t>- </a:t>
            </a:r>
            <a:r>
              <a:rPr lang="it-IT" sz="1800" smtClean="0"/>
              <a:t>14</a:t>
            </a:r>
            <a:endParaRPr lang="it-IT" sz="1800" dirty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 smtClean="0"/>
              <a:t>Il </a:t>
            </a:r>
            <a:r>
              <a:rPr lang="it-IT" sz="2400" b="1" i="1" dirty="0"/>
              <a:t>lento percorso dell’Unione </a:t>
            </a:r>
            <a:r>
              <a:rPr lang="it-IT" sz="2400" b="1" i="1" dirty="0" smtClean="0"/>
              <a:t>europea.</a:t>
            </a:r>
            <a:endParaRPr lang="it-IT" sz="2400" b="1" i="1" dirty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/>
              <a:t>I fondamenti pacifisti e federalisti del progetto di Europa</a:t>
            </a:r>
          </a:p>
          <a:p>
            <a:pPr marL="108000" indent="0" algn="ctr">
              <a:buNone/>
            </a:pPr>
            <a:endParaRPr lang="it-IT" sz="2000" i="1" dirty="0" smtClean="0"/>
          </a:p>
          <a:p>
            <a:pPr marL="108000" indent="0" algn="ctr">
              <a:buNone/>
            </a:pPr>
            <a:r>
              <a:rPr lang="it-IT" sz="2000" i="1" dirty="0" smtClean="0"/>
              <a:t>Prof. Massimo Pendenza</a:t>
            </a:r>
            <a:endParaRPr lang="it-IT" sz="20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430887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1 Aprile - 9 Maggio 2016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66728" y="242281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695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400" b="1" u="sng" dirty="0" smtClean="0"/>
              <a:t>Obiettivo</a:t>
            </a:r>
            <a:r>
              <a:rPr lang="it-IT" sz="2400" u="sng" dirty="0" smtClean="0"/>
              <a:t>: </a:t>
            </a:r>
            <a:r>
              <a:rPr lang="it-IT" sz="2000" u="sng" dirty="0" smtClean="0"/>
              <a:t>la costruzione dell’Europa secondo la linea dei pacifisti federalisti</a:t>
            </a:r>
          </a:p>
          <a:p>
            <a:pPr>
              <a:spcAft>
                <a:spcPts val="0"/>
              </a:spcAft>
              <a:buNone/>
            </a:pPr>
            <a:r>
              <a:rPr lang="it-IT" sz="2400" b="1" dirty="0" smtClean="0"/>
              <a:t>1</a:t>
            </a:r>
            <a:r>
              <a:rPr lang="it-IT" sz="2400" b="1" dirty="0"/>
              <a:t>. </a:t>
            </a:r>
            <a:r>
              <a:rPr lang="it-IT" sz="2400" b="1" dirty="0" err="1"/>
              <a:t>Eutopia</a:t>
            </a:r>
            <a:r>
              <a:rPr lang="it-IT" sz="2400" b="1" dirty="0"/>
              <a:t>. Federare l’Europa, realizzare l’utopia pacifista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1. </a:t>
            </a:r>
            <a:r>
              <a:rPr lang="it-IT" sz="2000" dirty="0" err="1" smtClean="0"/>
              <a:t>Abbé</a:t>
            </a:r>
            <a:r>
              <a:rPr lang="it-IT" sz="2000" dirty="0" smtClean="0"/>
              <a:t> de Saint-Pierre (1658-1743)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2. Immanuel Kant (1724-1804)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		</a:t>
            </a:r>
            <a:r>
              <a:rPr lang="it-IT" sz="2000" i="1" dirty="0" smtClean="0"/>
              <a:t>Primo intermezzo: gli Stati Uniti d’America (1787/1789)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3. C-H. de Saint Simon e A. </a:t>
            </a:r>
            <a:r>
              <a:rPr lang="it-IT" sz="2000" dirty="0" err="1" smtClean="0"/>
              <a:t>Thierry</a:t>
            </a:r>
            <a:r>
              <a:rPr lang="it-IT" sz="2000" dirty="0" smtClean="0"/>
              <a:t> (1760-1825)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/>
              <a:t>	</a:t>
            </a:r>
            <a:r>
              <a:rPr lang="it-IT" sz="2000" dirty="0" smtClean="0"/>
              <a:t>	</a:t>
            </a:r>
            <a:r>
              <a:rPr lang="it-IT" sz="2000" i="1" dirty="0" smtClean="0"/>
              <a:t>Secondo intermezzo: P-J. Proudhon e il federalismo integrale (1809-1865)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4. Tre </a:t>
            </a:r>
            <a:r>
              <a:rPr lang="it-IT" sz="2000" dirty="0"/>
              <a:t>modelli di sistema federato di pacificazione</a:t>
            </a:r>
            <a:endParaRPr lang="it-IT" sz="2000" i="1" dirty="0" smtClean="0"/>
          </a:p>
          <a:p>
            <a:pPr>
              <a:spcAft>
                <a:spcPts val="0"/>
              </a:spcAft>
              <a:buNone/>
            </a:pPr>
            <a:r>
              <a:rPr lang="it-IT" sz="2400" b="1" dirty="0"/>
              <a:t>2. L’utopia realista del Manifesto di </a:t>
            </a:r>
            <a:r>
              <a:rPr lang="it-IT" sz="2400" b="1" dirty="0" smtClean="0"/>
              <a:t>Ventotene (Novecento)</a:t>
            </a:r>
            <a:endParaRPr lang="it-IT" sz="2400" b="1" dirty="0"/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1. </a:t>
            </a:r>
            <a:r>
              <a:rPr lang="it-IT" sz="2000" dirty="0"/>
              <a:t>La critica </a:t>
            </a:r>
            <a:r>
              <a:rPr lang="it-IT" sz="2000" dirty="0" smtClean="0"/>
              <a:t>liberale di Federal Union (Lord </a:t>
            </a:r>
            <a:r>
              <a:rPr lang="it-IT" sz="2000" dirty="0" err="1" smtClean="0"/>
              <a:t>Lothian</a:t>
            </a:r>
            <a:r>
              <a:rPr lang="it-IT" sz="2000" dirty="0" smtClean="0"/>
              <a:t>, L</a:t>
            </a:r>
            <a:r>
              <a:rPr lang="it-IT" sz="2000" dirty="0"/>
              <a:t>. </a:t>
            </a:r>
            <a:r>
              <a:rPr lang="it-IT" sz="2000" dirty="0" smtClean="0"/>
              <a:t>Robbins) (1938</a:t>
            </a:r>
            <a:r>
              <a:rPr lang="it-IT" sz="2000" dirty="0"/>
              <a:t>) </a:t>
            </a:r>
            <a:r>
              <a:rPr lang="it-IT" sz="2000" dirty="0" smtClean="0"/>
              <a:t>e L</a:t>
            </a:r>
            <a:r>
              <a:rPr lang="it-IT" sz="2000" dirty="0"/>
              <a:t>. Einaudi (1918</a:t>
            </a:r>
            <a:r>
              <a:rPr lang="it-IT" sz="2000" dirty="0" smtClean="0"/>
              <a:t>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	</a:t>
            </a:r>
            <a:r>
              <a:rPr lang="it-IT" sz="2000" i="1" dirty="0" smtClean="0"/>
              <a:t>Terzo intermezzo: Unione e liberalizzazione (F. von Hayek) </a:t>
            </a:r>
            <a:r>
              <a:rPr lang="it-IT" sz="2000" dirty="0"/>
              <a:t>(1889 – 1992</a:t>
            </a:r>
            <a:r>
              <a:rPr lang="it-IT" sz="2000" dirty="0" smtClean="0"/>
              <a:t>)</a:t>
            </a:r>
            <a:endParaRPr lang="it-IT" sz="2000" i="1" dirty="0" smtClean="0"/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2. Il Manifesto di Ventotene (A. Spinelli e </a:t>
            </a:r>
            <a:r>
              <a:rPr lang="it-IT" sz="2000" dirty="0" err="1" smtClean="0"/>
              <a:t>E</a:t>
            </a:r>
            <a:r>
              <a:rPr lang="it-IT" sz="2000" dirty="0" smtClean="0"/>
              <a:t>. Rossi) (1941)</a:t>
            </a:r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3. Epilogo: Il Congresso dell’</a:t>
            </a:r>
            <a:r>
              <a:rPr lang="it-IT" sz="2000" dirty="0" err="1" smtClean="0"/>
              <a:t>Aja</a:t>
            </a:r>
            <a:r>
              <a:rPr lang="it-IT" sz="2000" dirty="0" smtClean="0"/>
              <a:t> (1948) e la Dichiarazione </a:t>
            </a:r>
            <a:r>
              <a:rPr lang="it-IT" sz="2000" dirty="0" err="1" smtClean="0"/>
              <a:t>Schuman</a:t>
            </a:r>
            <a:r>
              <a:rPr lang="it-IT" sz="2000" dirty="0" smtClean="0"/>
              <a:t> (9 maggio 1950)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Il lento percorso dell’Unione europea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</a:t>
            </a:r>
            <a:r>
              <a:rPr lang="it-IT" sz="1400" dirty="0" smtClean="0"/>
              <a:t>1 Aprile 2016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449484" y="1763531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I fondamenti pacifisti e federalisti del progetto di Europa </a:t>
            </a: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5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521580" y="2555701"/>
            <a:ext cx="9144840" cy="396044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800" b="1" u="sng" dirty="0"/>
              <a:t>Pace a discapito della democrazia</a:t>
            </a:r>
          </a:p>
          <a:p>
            <a:pPr>
              <a:spcAft>
                <a:spcPts val="0"/>
              </a:spcAft>
              <a:buNone/>
            </a:pPr>
            <a:endParaRPr lang="it-IT" sz="1400" dirty="0" smtClean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1. Ricerca dell’equilibrio internazionale tramite la pace</a:t>
            </a:r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2. Adesione volontaria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/>
              <a:t>3. Essere cristiani (contro i Turchi)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smtClean="0"/>
              <a:t>4. </a:t>
            </a:r>
            <a:r>
              <a:rPr lang="it-IT" sz="2800" dirty="0" smtClean="0"/>
              <a:t>Nessuna modifica della sovranità interna</a:t>
            </a:r>
          </a:p>
          <a:p>
            <a:pPr marL="531813" indent="-423863">
              <a:spcAft>
                <a:spcPts val="0"/>
              </a:spcAft>
              <a:buNone/>
            </a:pPr>
            <a:endParaRPr lang="it-IT" sz="1400" dirty="0" smtClean="0"/>
          </a:p>
          <a:p>
            <a:pPr marL="92075" indent="15875" algn="ctr">
              <a:spcAft>
                <a:spcPts val="0"/>
              </a:spcAft>
              <a:buNone/>
            </a:pPr>
            <a:r>
              <a:rPr lang="it-IT" sz="2800" dirty="0" smtClean="0"/>
              <a:t>Sintesi: </a:t>
            </a:r>
            <a:r>
              <a:rPr lang="it-IT" sz="2800" i="1" dirty="0" smtClean="0"/>
              <a:t>pace garantita nel continente europeo, dominio assoluto all’interno degli stati ed infine, se opportuno, guerra contro gli infedeli (Santa alleanza)</a:t>
            </a:r>
          </a:p>
          <a:p>
            <a:pPr marL="92075" indent="15875">
              <a:spcAft>
                <a:spcPts val="0"/>
              </a:spcAft>
              <a:buNone/>
            </a:pPr>
            <a:endParaRPr lang="it-IT" sz="2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 smtClean="0"/>
              <a:t>1. </a:t>
            </a:r>
            <a:r>
              <a:rPr lang="it-IT" sz="1400" dirty="0" err="1" smtClean="0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 smtClean="0"/>
              <a:t>1. </a:t>
            </a:r>
            <a:r>
              <a:rPr lang="it-IT" sz="2000" b="1" dirty="0" err="1" smtClean="0"/>
              <a:t>Abbé</a:t>
            </a:r>
            <a:r>
              <a:rPr lang="it-IT" sz="2000" b="1" dirty="0" smtClean="0"/>
              <a:t> de Saint-Pierre: </a:t>
            </a:r>
            <a:r>
              <a:rPr lang="it-IT" sz="2000" b="1" i="1" dirty="0" smtClean="0"/>
              <a:t>Il Progetto per rendere la pace perpetua in Europa</a:t>
            </a:r>
            <a:r>
              <a:rPr lang="it-IT" sz="2000" b="1" dirty="0" smtClean="0"/>
              <a:t> (1713)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9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521580" y="2555701"/>
            <a:ext cx="9144840" cy="352839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800" b="1" u="sng" dirty="0" smtClean="0"/>
              <a:t>Pacifismo giuridico</a:t>
            </a:r>
            <a:endParaRPr lang="it-IT" sz="2800" b="1" u="sng" dirty="0"/>
          </a:p>
          <a:p>
            <a:pPr>
              <a:spcAft>
                <a:spcPts val="0"/>
              </a:spcAft>
              <a:buNone/>
            </a:pPr>
            <a:endParaRPr lang="it-IT" dirty="0" smtClean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1. Federazione giuridica come soluzione all’anarchia internazionale </a:t>
            </a:r>
            <a:r>
              <a:rPr lang="it-IT" sz="2400" i="1" smtClean="0"/>
              <a:t>Progetto filosofico </a:t>
            </a:r>
            <a:r>
              <a:rPr lang="it-IT" sz="2400" i="1" dirty="0" smtClean="0"/>
              <a:t>della pace perpetua</a:t>
            </a:r>
            <a:r>
              <a:rPr lang="it-IT" sz="2400" dirty="0" smtClean="0"/>
              <a:t> (1795)</a:t>
            </a:r>
          </a:p>
          <a:p>
            <a:pPr>
              <a:spcAft>
                <a:spcPts val="0"/>
              </a:spcAft>
              <a:buNone/>
            </a:pPr>
            <a:endParaRPr lang="it-IT" sz="2800" dirty="0" smtClean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2. Pace come condizione di sviluppo del genere umano</a:t>
            </a:r>
          </a:p>
          <a:p>
            <a:pPr>
              <a:spcAft>
                <a:spcPts val="0"/>
              </a:spcAft>
              <a:buNone/>
            </a:pPr>
            <a:r>
              <a:rPr lang="it-IT" sz="2800" dirty="0"/>
              <a:t>	</a:t>
            </a:r>
            <a:r>
              <a:rPr lang="it-IT" sz="2400" i="1" dirty="0" smtClean="0"/>
              <a:t>Idea per una storia universale dal punto di vista cosmopolita</a:t>
            </a:r>
            <a:r>
              <a:rPr lang="it-IT" sz="2400" dirty="0" smtClean="0"/>
              <a:t> (1784)</a:t>
            </a:r>
            <a:endParaRPr lang="it-IT" sz="2800" i="1" dirty="0" smtClean="0"/>
          </a:p>
          <a:p>
            <a:pPr marL="92075" indent="15875">
              <a:spcAft>
                <a:spcPts val="0"/>
              </a:spcAft>
              <a:buNone/>
            </a:pPr>
            <a:endParaRPr lang="it-IT" sz="2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2</a:t>
            </a:r>
            <a:r>
              <a:rPr lang="it-IT" sz="2000" b="1" dirty="0" smtClean="0"/>
              <a:t>. Immanuel Kant: </a:t>
            </a:r>
            <a:r>
              <a:rPr lang="it-IT" sz="2000" b="1" i="1" dirty="0" smtClean="0"/>
              <a:t>Il Progetto filosofico della pace perpetua </a:t>
            </a:r>
            <a:r>
              <a:rPr lang="it-IT" sz="2000" b="1" dirty="0" smtClean="0"/>
              <a:t>(1795)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>
          <a:xfrm>
            <a:off x="9144768" y="6887160"/>
            <a:ext cx="430872" cy="521280"/>
          </a:xfrm>
        </p:spPr>
        <p:txBody>
          <a:bodyPr/>
          <a:lstStyle/>
          <a:p>
            <a:pPr lvl="0"/>
            <a:fld id="{4681E979-42FA-4AE0-BE42-D8496D4908EA}" type="slidenum">
              <a:rPr lang="it-IT" sz="18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12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94185" y="2555701"/>
            <a:ext cx="9144840" cy="37444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400" i="1" dirty="0"/>
              <a:t>Idea per una storia universale dal punto di vista </a:t>
            </a:r>
            <a:r>
              <a:rPr lang="it-IT" sz="2400" i="1" dirty="0" smtClean="0"/>
              <a:t>cosmopolita</a:t>
            </a:r>
            <a:endParaRPr lang="it-IT" sz="2400" i="1" dirty="0"/>
          </a:p>
          <a:p>
            <a:pPr marL="92075" indent="15875">
              <a:spcAft>
                <a:spcPts val="0"/>
              </a:spcAft>
              <a:buNone/>
            </a:pPr>
            <a:endParaRPr lang="it-IT" sz="2000" dirty="0" smtClean="0"/>
          </a:p>
          <a:p>
            <a:pPr marL="92075" indent="15875">
              <a:spcAft>
                <a:spcPts val="0"/>
              </a:spcAft>
              <a:buNone/>
            </a:pPr>
            <a:r>
              <a:rPr lang="it-IT" sz="2000" dirty="0" smtClean="0"/>
              <a:t>La storia è il terreno della graduale affermazione della ragione, la quale può realizzarsi solo mediante la costruzione di una </a:t>
            </a:r>
            <a:r>
              <a:rPr lang="it-IT" sz="2000" i="1" dirty="0" smtClean="0"/>
              <a:t>società razionale</a:t>
            </a:r>
            <a:r>
              <a:rPr lang="it-IT" sz="2000" dirty="0" smtClean="0"/>
              <a:t>. La ragione è in perenne lotta con l’ordine ‘naturale’ per imporre al suo posto un </a:t>
            </a:r>
            <a:r>
              <a:rPr lang="it-IT" sz="2000" dirty="0"/>
              <a:t>ordine “artificiale” che permetta la diffusione di principi “contro-natura” di libertà e di uguaglianza e fornisca all’uomo le giuste condizioni per dominare il proprio corso di azione. Si tratta di un </a:t>
            </a:r>
            <a:r>
              <a:rPr lang="it-IT" sz="2000" dirty="0" smtClean="0"/>
              <a:t>progresso del </a:t>
            </a:r>
            <a:r>
              <a:rPr lang="it-IT" sz="2000" dirty="0"/>
              <a:t>tutto irrealizzabile senza la presenza di una cornice giuridica posta a garanzia di quegli stessi principi che la ragione impone. Solo una </a:t>
            </a:r>
            <a:r>
              <a:rPr lang="it-IT" sz="2000" i="1" dirty="0"/>
              <a:t>costituzione </a:t>
            </a:r>
            <a:r>
              <a:rPr lang="it-IT" sz="2000" i="1" dirty="0" smtClean="0"/>
              <a:t>civile</a:t>
            </a:r>
            <a:r>
              <a:rPr lang="it-IT" sz="2000" dirty="0" smtClean="0"/>
              <a:t> può </a:t>
            </a:r>
            <a:r>
              <a:rPr lang="it-IT" sz="2000" dirty="0"/>
              <a:t>infatti rendere attuabile l’applicazione di diritti positivi e di doveri, enunciati in via di principio dalla ragione </a:t>
            </a:r>
            <a:r>
              <a:rPr lang="it-IT" sz="2000" dirty="0" smtClean="0"/>
              <a:t>astratta. Lo Stato (mondiale) è l’unica soluzione.</a:t>
            </a:r>
            <a:endParaRPr lang="it-IT" sz="20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2. Immanuel Kant: </a:t>
            </a:r>
            <a:r>
              <a:rPr lang="it-IT" sz="2000" b="1" i="1" dirty="0"/>
              <a:t>Il Progetto </a:t>
            </a:r>
            <a:r>
              <a:rPr lang="it-IT" sz="2000" b="1" i="1" dirty="0" smtClean="0"/>
              <a:t>filosofico </a:t>
            </a:r>
            <a:r>
              <a:rPr lang="it-IT" sz="2000" b="1" i="1" dirty="0"/>
              <a:t>della pace perpetua </a:t>
            </a:r>
            <a:r>
              <a:rPr lang="it-IT" sz="2000" b="1" dirty="0"/>
              <a:t>(1795)</a:t>
            </a:r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2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67580" y="2627709"/>
            <a:ext cx="9144840" cy="367240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spcAft>
                <a:spcPts val="0"/>
              </a:spcAft>
              <a:buNone/>
            </a:pPr>
            <a:r>
              <a:rPr lang="it-IT" sz="2000" i="1" dirty="0" smtClean="0"/>
              <a:t>Articoli preliminari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000" dirty="0" smtClean="0"/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 smtClean="0"/>
              <a:t>1</a:t>
            </a:r>
            <a:r>
              <a:rPr lang="it-IT" sz="2000" dirty="0"/>
              <a:t>. Un trattato di pace non può valere come tale se viene fatto con la segreta riserva di materia per una futura guerra. 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/>
              <a:t>2. Nessuno Stato indipendente (non importa se piccolo o grande) può venire acquistato da un altro Stato tramite eredità, scambio, vendita o dono. 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/>
              <a:t>3. Gli eserciti permanenti devono con il tempo scomparire del tutto. 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/>
              <a:t>4. Non devono essere fatti debiti pubblici in vista di conflitti esterni dello Stato.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/>
              <a:t>5. Nessuno Stato può  intromettersi con la violenza nella costituzione e nel governo di un altro Stato. 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000" dirty="0"/>
              <a:t>6. Nessuno Stato in guerra con un altro si può permettere ostilità tali da rendere necessariamente impossibile la reciproca fiducia in una pace </a:t>
            </a:r>
            <a:r>
              <a:rPr lang="it-IT" sz="2000" dirty="0" smtClean="0"/>
              <a:t>futura</a:t>
            </a:r>
            <a:endParaRPr lang="it-IT" sz="20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30 marzo 2015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2. Immanuel Kant: </a:t>
            </a:r>
            <a:r>
              <a:rPr lang="it-IT" sz="2000" b="1" i="1" dirty="0"/>
              <a:t>Il Progetto </a:t>
            </a:r>
            <a:r>
              <a:rPr lang="it-IT" sz="2000" b="1" i="1" dirty="0" smtClean="0"/>
              <a:t>filosofico </a:t>
            </a:r>
            <a:r>
              <a:rPr lang="it-IT" sz="2000" b="1" i="1" dirty="0"/>
              <a:t>della pace perpetua </a:t>
            </a:r>
            <a:r>
              <a:rPr lang="it-IT" sz="2000" b="1" dirty="0"/>
              <a:t>(1795)</a:t>
            </a:r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63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67580" y="2627709"/>
            <a:ext cx="9144840" cy="367240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spcAft>
                <a:spcPts val="0"/>
              </a:spcAft>
              <a:buNone/>
            </a:pPr>
            <a:r>
              <a:rPr lang="it-IT" sz="2000" i="1" dirty="0" smtClean="0"/>
              <a:t>Articoli definitivi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000" dirty="0" smtClean="0"/>
          </a:p>
          <a:p>
            <a:pPr marL="108000" indent="0">
              <a:spcAft>
                <a:spcPts val="0"/>
              </a:spcAft>
              <a:buNone/>
            </a:pPr>
            <a:r>
              <a:rPr lang="it-IT" sz="2400" u="sng" dirty="0" smtClean="0"/>
              <a:t>Diritto </a:t>
            </a:r>
            <a:r>
              <a:rPr lang="it-IT" sz="2400" u="sng" dirty="0"/>
              <a:t>costituzionale</a:t>
            </a:r>
            <a:endParaRPr lang="it-IT" sz="2400" u="sng" dirty="0" smtClean="0"/>
          </a:p>
          <a:p>
            <a:pPr marL="358775" indent="-250825">
              <a:spcAft>
                <a:spcPts val="0"/>
              </a:spcAft>
              <a:buNone/>
            </a:pPr>
            <a:r>
              <a:rPr lang="it-IT" sz="2400" dirty="0" smtClean="0"/>
              <a:t>1. ‘In </a:t>
            </a:r>
            <a:r>
              <a:rPr lang="it-IT" sz="2400" dirty="0"/>
              <a:t>ogni Stato la costituzione civile deve essere </a:t>
            </a:r>
            <a:r>
              <a:rPr lang="it-IT" sz="2400" dirty="0" smtClean="0"/>
              <a:t>repubblicana’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400" u="sng" dirty="0" smtClean="0"/>
              <a:t>Diritto internazionale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400" dirty="0" smtClean="0"/>
              <a:t>2</a:t>
            </a:r>
            <a:r>
              <a:rPr lang="it-IT" sz="2400" dirty="0"/>
              <a:t>. </a:t>
            </a:r>
            <a:r>
              <a:rPr lang="it-IT" sz="2400" dirty="0" smtClean="0"/>
              <a:t>‘Il </a:t>
            </a:r>
            <a:r>
              <a:rPr lang="it-IT" sz="2400" dirty="0"/>
              <a:t>diritto internazionale deve fondarsi su una federalismo di liberi </a:t>
            </a:r>
            <a:r>
              <a:rPr lang="it-IT" sz="2400" dirty="0" smtClean="0"/>
              <a:t>Stati’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400" u="sng" dirty="0" smtClean="0"/>
              <a:t>Diritto cosmopolita</a:t>
            </a:r>
          </a:p>
          <a:p>
            <a:pPr marL="358775" indent="-250825">
              <a:spcAft>
                <a:spcPts val="0"/>
              </a:spcAft>
              <a:buNone/>
            </a:pPr>
            <a:r>
              <a:rPr lang="it-IT" sz="2400" dirty="0"/>
              <a:t>3. </a:t>
            </a:r>
            <a:r>
              <a:rPr lang="it-IT" sz="2400" dirty="0" smtClean="0"/>
              <a:t>‘Il </a:t>
            </a:r>
            <a:r>
              <a:rPr lang="it-IT" sz="2400" dirty="0"/>
              <a:t>diritto cosmopolitico deve essere limitato alle condizioni dell’ospitalità </a:t>
            </a:r>
            <a:r>
              <a:rPr lang="it-IT" sz="2400" dirty="0" smtClean="0"/>
              <a:t>universale’</a:t>
            </a:r>
            <a:endParaRPr lang="it-IT" sz="24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2. Immanuel Kant: </a:t>
            </a:r>
            <a:r>
              <a:rPr lang="it-IT" sz="2000" b="1" i="1" dirty="0"/>
              <a:t>Il Progetto </a:t>
            </a:r>
            <a:r>
              <a:rPr lang="it-IT" sz="2000" b="1" i="1" dirty="0" smtClean="0"/>
              <a:t>filosofico </a:t>
            </a:r>
            <a:r>
              <a:rPr lang="it-IT" sz="2000" b="1" i="1" dirty="0"/>
              <a:t>della pace perpetua </a:t>
            </a:r>
            <a:r>
              <a:rPr lang="it-IT" sz="2000" b="1" dirty="0"/>
              <a:t>(1795)</a:t>
            </a:r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369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503896" y="3059757"/>
            <a:ext cx="9360951" cy="2376264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800" dirty="0" smtClean="0"/>
              <a:t>Tre ultime cose</a:t>
            </a:r>
          </a:p>
          <a:p>
            <a:pPr>
              <a:spcAft>
                <a:spcPts val="0"/>
              </a:spcAft>
              <a:buNone/>
            </a:pPr>
            <a:endParaRPr lang="it-IT" sz="2800" dirty="0" smtClean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1. Statuto della pace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/>
              <a:t>2</a:t>
            </a:r>
            <a:r>
              <a:rPr lang="it-IT" sz="2800" dirty="0"/>
              <a:t>. </a:t>
            </a:r>
            <a:r>
              <a:rPr lang="it-IT" sz="2800" dirty="0" smtClean="0"/>
              <a:t>‘Insocievole socievolezza’ dell’uomo (ruolo del conflitto)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/>
              <a:t>3. Federazione/Confederazione</a:t>
            </a:r>
            <a:endParaRPr lang="it-IT" sz="2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2. Immanuel Kant: </a:t>
            </a:r>
            <a:r>
              <a:rPr lang="it-IT" sz="2000" b="1" i="1" dirty="0"/>
              <a:t>Il Progetto </a:t>
            </a:r>
            <a:r>
              <a:rPr lang="it-IT" sz="2000" b="1" i="1" dirty="0" smtClean="0"/>
              <a:t>filosofico </a:t>
            </a:r>
            <a:r>
              <a:rPr lang="it-IT" sz="2000" b="1" i="1" dirty="0"/>
              <a:t>della pace perpetua </a:t>
            </a:r>
            <a:r>
              <a:rPr lang="it-IT" sz="2000" b="1" dirty="0"/>
              <a:t>(1795</a:t>
            </a:r>
            <a:r>
              <a:rPr lang="it-IT" sz="2000" b="1" dirty="0" smtClean="0"/>
              <a:t>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6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503896" y="2843733"/>
            <a:ext cx="9288943" cy="352839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Aft>
                <a:spcPts val="0"/>
              </a:spcAft>
              <a:buNone/>
            </a:pPr>
            <a:r>
              <a:rPr lang="it-IT" sz="2800" dirty="0" smtClean="0"/>
              <a:t>Federalismo come ‘nuova forma di Stato’, metà nazionale e metà sovranazionale</a:t>
            </a:r>
          </a:p>
          <a:p>
            <a:pPr>
              <a:spcAft>
                <a:spcPts val="0"/>
              </a:spcAft>
              <a:buNone/>
            </a:pPr>
            <a:endParaRPr lang="it-IT" sz="1600" dirty="0" smtClean="0"/>
          </a:p>
          <a:p>
            <a:pPr>
              <a:spcAft>
                <a:spcPts val="0"/>
              </a:spcAft>
              <a:buNone/>
            </a:pPr>
            <a:r>
              <a:rPr lang="it-IT" sz="2800" u="sng" dirty="0" smtClean="0"/>
              <a:t>Due principi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/>
              <a:t>1. Divisione del potere tra due livelli istituzionali </a:t>
            </a:r>
            <a:r>
              <a:rPr lang="it-IT" sz="2000" dirty="0" smtClean="0"/>
              <a:t>(Stato centrale e Stati federati: </a:t>
            </a:r>
            <a:r>
              <a:rPr lang="it-IT" sz="2000" i="1" dirty="0" smtClean="0"/>
              <a:t>divisione territoriale</a:t>
            </a:r>
            <a:r>
              <a:rPr lang="it-IT" sz="2000" dirty="0" smtClean="0"/>
              <a:t>)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/>
              <a:t>2. Pluralità di centri di potere coordinati e indipendenti </a:t>
            </a:r>
            <a:r>
              <a:rPr lang="it-IT" sz="2000" dirty="0" smtClean="0"/>
              <a:t>(1. esecutivo/Presidente; 2. legislativo: 2.1. popolo/Camera dei Rappresentanti e 2.2. nazioni/Senato; 3. giudiziario: </a:t>
            </a:r>
            <a:r>
              <a:rPr lang="it-IT" sz="2000" i="1" dirty="0" smtClean="0"/>
              <a:t>divisione funzionale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Primo intermezzo: </a:t>
            </a:r>
            <a:r>
              <a:rPr lang="it-IT" sz="2000" b="1" i="1" dirty="0" smtClean="0"/>
              <a:t>Gli Stati Uniti d’America e i </a:t>
            </a:r>
            <a:r>
              <a:rPr lang="it-IT" sz="2000" b="1" i="1" dirty="0" err="1" smtClean="0"/>
              <a:t>Federalist</a:t>
            </a:r>
            <a:r>
              <a:rPr lang="it-IT" sz="2000" b="1" i="1" dirty="0" smtClean="0"/>
              <a:t> </a:t>
            </a:r>
            <a:r>
              <a:rPr lang="it-IT" sz="2000" b="1" i="1" dirty="0" err="1" smtClean="0"/>
              <a:t>Papers</a:t>
            </a:r>
            <a:r>
              <a:rPr lang="it-IT" sz="2000" b="1" i="1" dirty="0" smtClean="0"/>
              <a:t> </a:t>
            </a:r>
            <a:r>
              <a:rPr lang="it-IT" sz="2000" b="1" dirty="0" smtClean="0"/>
              <a:t>(1787)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065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571188" y="3059757"/>
            <a:ext cx="9144840" cy="259228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800" dirty="0" smtClean="0"/>
              <a:t>Organizzazione del testo in tre parti</a:t>
            </a:r>
            <a:endParaRPr lang="it-IT" sz="2800" u="sng" dirty="0" smtClean="0"/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/>
              <a:t>I</a:t>
            </a:r>
            <a:r>
              <a:rPr lang="it-IT" sz="2800" dirty="0" smtClean="0"/>
              <a:t>. La migliore forma possibile di costituzione (forma parlamentare inglese)</a:t>
            </a:r>
            <a:endParaRPr lang="it-IT" sz="2000" dirty="0" smtClean="0"/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 smtClean="0"/>
              <a:t>II. Il governo delle genti</a:t>
            </a:r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 smtClean="0"/>
              <a:t>III. Il futuro parlamento unificato di Francia e Inghilterra</a:t>
            </a:r>
            <a:endParaRPr lang="it-IT" sz="20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1" y="1948279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953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87784" y="2152066"/>
            <a:ext cx="9577064" cy="4508091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400" dirty="0" smtClean="0"/>
              <a:t>I. Domanda? Qual è la migliore costituzione possibile?</a:t>
            </a:r>
            <a:endParaRPr lang="it-IT" sz="1200" dirty="0" smtClean="0"/>
          </a:p>
          <a:p>
            <a:pPr marL="531813" indent="-423863">
              <a:spcAft>
                <a:spcPts val="0"/>
              </a:spcAft>
              <a:buNone/>
            </a:pPr>
            <a:r>
              <a:rPr lang="it-IT" sz="2400" dirty="0" smtClean="0"/>
              <a:t>1</a:t>
            </a:r>
            <a:r>
              <a:rPr lang="it-IT" sz="2400" u="sng" dirty="0" smtClean="0"/>
              <a:t>. Quattro principi organizzativi fondamentali</a:t>
            </a:r>
          </a:p>
          <a:p>
            <a:pPr marL="358775" indent="-26670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i="1" dirty="0" smtClean="0"/>
              <a:t>i)</a:t>
            </a:r>
            <a:r>
              <a:rPr lang="it-IT" sz="2000" dirty="0" smtClean="0"/>
              <a:t> </a:t>
            </a:r>
            <a:r>
              <a:rPr lang="it-IT" sz="2000" dirty="0"/>
              <a:t>Ogni organizzazione politica creata per riunire insieme vari popoli, pur conservando a ciascuno di essi la propria indipendenza nazionale, deve essere </a:t>
            </a:r>
            <a:r>
              <a:rPr lang="it-IT" sz="2000" i="1" dirty="0"/>
              <a:t>sistematicamente omogenea</a:t>
            </a:r>
            <a:r>
              <a:rPr lang="it-IT" sz="2000" dirty="0"/>
              <a:t>, cioè tutte le sue istituzioni devono derivare da un unico concetto, e perciò il governo deve avere in ogni suo grado una forma analoga.</a:t>
            </a:r>
          </a:p>
          <a:p>
            <a:pPr marL="358775" indent="-26670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i="1" dirty="0" smtClean="0"/>
              <a:t>ii)</a:t>
            </a:r>
            <a:r>
              <a:rPr lang="it-IT" sz="2000" dirty="0" smtClean="0"/>
              <a:t> </a:t>
            </a:r>
            <a:r>
              <a:rPr lang="it-IT" sz="2000" dirty="0"/>
              <a:t>Il governo generale deve essere completamente indipendente dai governi nazionali.</a:t>
            </a:r>
          </a:p>
          <a:p>
            <a:pPr marL="358775" indent="-26670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i="1" dirty="0" smtClean="0"/>
              <a:t>iii)</a:t>
            </a:r>
            <a:r>
              <a:rPr lang="it-IT" sz="2000" dirty="0" smtClean="0"/>
              <a:t> </a:t>
            </a:r>
            <a:r>
              <a:rPr lang="it-IT" sz="2000" dirty="0"/>
              <a:t>I componenti il governo generale devono essere portati dalla loro posizione ad avere opinioni generali, ad occuparsi in modo particolare degli interessi generali.</a:t>
            </a:r>
          </a:p>
          <a:p>
            <a:pPr marL="358775" indent="-26670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000" i="1" dirty="0" smtClean="0"/>
              <a:t>iv)</a:t>
            </a:r>
            <a:r>
              <a:rPr lang="it-IT" sz="2000" dirty="0" smtClean="0"/>
              <a:t> </a:t>
            </a:r>
            <a:r>
              <a:rPr lang="it-IT" sz="2000" dirty="0"/>
              <a:t>La loro forza deve derivare da un potere che risiede in essi e nulla deve a forze estranee: questo potere è l’opinione </a:t>
            </a:r>
            <a:r>
              <a:rPr lang="it-IT" sz="2000" dirty="0" smtClean="0"/>
              <a:t>pubblica.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73700" y="6804173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395484" y="1751956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262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87784" y="2483693"/>
            <a:ext cx="9577064" cy="3456384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400" dirty="0"/>
              <a:t>I. Domanda? Qual è la migliore costituzione possibile?</a:t>
            </a:r>
            <a:endParaRPr lang="it-IT" sz="1200" dirty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  <a:p>
            <a:pPr marL="531813" indent="-423863">
              <a:spcAft>
                <a:spcPts val="0"/>
              </a:spcAft>
              <a:buNone/>
            </a:pPr>
            <a:r>
              <a:rPr lang="it-IT" sz="2400" u="sng" dirty="0" smtClean="0"/>
              <a:t>2. Tre fondamentali condizioni politico-istituzionali</a:t>
            </a:r>
          </a:p>
          <a:p>
            <a:pPr marL="358775" indent="-250825">
              <a:spcBef>
                <a:spcPts val="1200"/>
              </a:spcBef>
              <a:buNone/>
            </a:pPr>
            <a:r>
              <a:rPr lang="it-IT" sz="2000" i="1" dirty="0" smtClean="0"/>
              <a:t>i)</a:t>
            </a:r>
            <a:r>
              <a:rPr lang="it-IT" sz="2000" dirty="0" smtClean="0"/>
              <a:t> Che </a:t>
            </a:r>
            <a:r>
              <a:rPr lang="it-IT" sz="2000" dirty="0"/>
              <a:t>la migliore costituzione possibile venga applicata al governo generale e a quelli nazionali.</a:t>
            </a:r>
          </a:p>
          <a:p>
            <a:pPr marL="358775" indent="-250825">
              <a:buNone/>
            </a:pPr>
            <a:r>
              <a:rPr lang="it-IT" sz="2000" dirty="0" smtClean="0"/>
              <a:t>ii) </a:t>
            </a:r>
            <a:r>
              <a:rPr lang="it-IT" sz="2000" dirty="0"/>
              <a:t>Che i membri del governo generale siano costretti per forza di cose ad adoperarsi per il bene </a:t>
            </a:r>
            <a:r>
              <a:rPr lang="it-IT" sz="2000" dirty="0" smtClean="0"/>
              <a:t>comune.</a:t>
            </a:r>
            <a:endParaRPr lang="it-IT" sz="2000" dirty="0"/>
          </a:p>
          <a:p>
            <a:pPr marL="358775" indent="-250825">
              <a:buNone/>
            </a:pPr>
            <a:r>
              <a:rPr lang="it-IT" sz="2000" dirty="0" smtClean="0"/>
              <a:t>iii) </a:t>
            </a:r>
            <a:r>
              <a:rPr lang="it-IT" sz="2000" dirty="0"/>
              <a:t>Che la loro forza nella pubblica opinione sia basata su rapporti che nulla possa scuotere e che siano validi in tutti i tempi e in tutti i </a:t>
            </a:r>
            <a:r>
              <a:rPr lang="it-IT" sz="2000" dirty="0" smtClean="0"/>
              <a:t>luoghi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30 marzo 2015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395484" y="1810791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67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87784" y="2483693"/>
            <a:ext cx="9577064" cy="37444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Aft>
                <a:spcPts val="0"/>
              </a:spcAft>
              <a:buNone/>
            </a:pPr>
            <a:r>
              <a:rPr lang="it-IT" sz="2400" dirty="0" smtClean="0"/>
              <a:t>Domanda: Qual è la migliore costituzione possibile? </a:t>
            </a:r>
          </a:p>
          <a:p>
            <a:pPr marL="92075" indent="15875">
              <a:spcAft>
                <a:spcPts val="0"/>
              </a:spcAft>
              <a:buNone/>
            </a:pPr>
            <a:r>
              <a:rPr lang="it-IT" sz="2400" dirty="0" smtClean="0"/>
              <a:t>Risposta: Il governo parlamentare inglese</a:t>
            </a:r>
          </a:p>
          <a:p>
            <a:pPr marL="92075" indent="15875">
              <a:spcAft>
                <a:spcPts val="0"/>
              </a:spcAft>
              <a:buNone/>
            </a:pPr>
            <a:r>
              <a:rPr lang="it-IT" sz="2400" dirty="0" smtClean="0"/>
              <a:t>Perché? Perché difende contemporaneamente </a:t>
            </a:r>
            <a:r>
              <a:rPr lang="it-IT" sz="2400" i="1" dirty="0" smtClean="0"/>
              <a:t>libertà</a:t>
            </a:r>
            <a:r>
              <a:rPr lang="it-IT" sz="2400" dirty="0" smtClean="0"/>
              <a:t> e </a:t>
            </a:r>
            <a:r>
              <a:rPr lang="it-IT" sz="2400" i="1" dirty="0" smtClean="0"/>
              <a:t>benessere</a:t>
            </a:r>
          </a:p>
          <a:p>
            <a:pPr marL="92075" indent="15875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e perché </a:t>
            </a:r>
            <a:r>
              <a:rPr lang="it-IT" sz="2400" cap="small" dirty="0" smtClean="0"/>
              <a:t>schema costituzionale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</a:t>
            </a:r>
            <a:r>
              <a:rPr lang="it-IT" sz="2400" i="1" dirty="0" smtClean="0"/>
              <a:t>interessi generali</a:t>
            </a:r>
            <a:r>
              <a:rPr lang="it-IT" sz="2400" dirty="0" smtClean="0"/>
              <a:t> (Potere degli interessi generali)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</a:t>
            </a:r>
            <a:r>
              <a:rPr lang="it-IT" sz="2400" i="1" dirty="0" smtClean="0"/>
              <a:t>interessi particolari </a:t>
            </a:r>
            <a:r>
              <a:rPr lang="it-IT" sz="2400" dirty="0" smtClean="0"/>
              <a:t>(Potere degli interessi particolari)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Un terzo Potere (Regolatore o moderatore) è per vigilare tra i due.</a:t>
            </a:r>
          </a:p>
          <a:p>
            <a:pPr marL="92075" indent="15875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400" u="sng" dirty="0" smtClean="0"/>
              <a:t>Schema applicabile sia a livello di nazione che di governo europeo</a:t>
            </a:r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</a:t>
            </a:r>
            <a:r>
              <a:rPr lang="it-IT" sz="1400" dirty="0" smtClean="0"/>
              <a:t>1 aprile 2016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395484" y="1810791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3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143768" y="2987749"/>
            <a:ext cx="10081120" cy="2376264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cap="small" dirty="0" smtClean="0"/>
              <a:t>Parlamento europeo</a:t>
            </a:r>
          </a:p>
          <a:p>
            <a:pPr marL="450850" indent="-342900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</a:t>
            </a:r>
            <a:r>
              <a:rPr lang="it-IT" sz="2400" i="1" dirty="0" smtClean="0"/>
              <a:t>Camera dei deputati</a:t>
            </a:r>
            <a:r>
              <a:rPr lang="it-IT" sz="2400" dirty="0" smtClean="0"/>
              <a:t> </a:t>
            </a:r>
            <a:r>
              <a:rPr lang="it-IT" sz="2000" dirty="0" smtClean="0"/>
              <a:t>(volontà comune, virtù cosmopolite, legittimazione morale)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</a:t>
            </a:r>
            <a:r>
              <a:rPr lang="it-IT" sz="2400" i="1" dirty="0" smtClean="0"/>
              <a:t>Camera dei pari</a:t>
            </a:r>
            <a:endParaRPr lang="it-IT" sz="2400" dirty="0" smtClean="0"/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3. </a:t>
            </a:r>
            <a:r>
              <a:rPr lang="it-IT" sz="2400" i="1" dirty="0" smtClean="0"/>
              <a:t>Re del Parlamento europeo</a:t>
            </a:r>
            <a:endParaRPr lang="it-IT" sz="2400" i="1" dirty="0"/>
          </a:p>
          <a:p>
            <a:pPr marL="92075" indent="15875">
              <a:spcAft>
                <a:spcPts val="0"/>
              </a:spcAft>
              <a:buNone/>
            </a:pPr>
            <a:endParaRPr lang="it-IT" sz="2400" dirty="0" smtClean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395484" y="1810791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6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0" y="2235531"/>
            <a:ext cx="10081120" cy="435261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 algn="ctr">
              <a:spcAft>
                <a:spcPts val="0"/>
              </a:spcAft>
              <a:buNone/>
            </a:pPr>
            <a:r>
              <a:rPr lang="it-IT" sz="2400" cap="small" dirty="0" smtClean="0"/>
              <a:t>Punti di forza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1. Sposta </a:t>
            </a:r>
            <a:r>
              <a:rPr lang="it-IT" sz="2000" dirty="0"/>
              <a:t>la prospettiva dall’angolatura diplomatica a quella dei cambiamenti </a:t>
            </a:r>
            <a:r>
              <a:rPr lang="it-IT" sz="2000" dirty="0" smtClean="0"/>
              <a:t>sociali;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2. Evidenzia </a:t>
            </a:r>
            <a:r>
              <a:rPr lang="it-IT" sz="2000" dirty="0"/>
              <a:t>la natura graduale del processo di integrazione europea, rifiutando l’idea del mutamento </a:t>
            </a:r>
            <a:r>
              <a:rPr lang="it-IT" sz="2000" dirty="0" smtClean="0"/>
              <a:t>istantaneo</a:t>
            </a:r>
            <a:r>
              <a:rPr lang="it-IT" sz="2000" dirty="0"/>
              <a:t>;</a:t>
            </a:r>
            <a:endParaRPr lang="it-IT" sz="2000" dirty="0" smtClean="0"/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3. Sottolinea </a:t>
            </a:r>
            <a:r>
              <a:rPr lang="it-IT" sz="2000" dirty="0"/>
              <a:t>che tutti gli stati membri dell’unione dovrebbero avere in via di principio regimi politici </a:t>
            </a:r>
            <a:r>
              <a:rPr lang="it-IT" sz="2000" dirty="0" smtClean="0"/>
              <a:t>simili, </a:t>
            </a:r>
            <a:r>
              <a:rPr lang="it-IT" sz="2000" dirty="0"/>
              <a:t>e </a:t>
            </a:r>
            <a:r>
              <a:rPr lang="it-IT" sz="2000" dirty="0" smtClean="0"/>
              <a:t>cioè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4. parlamentari;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5. Il </a:t>
            </a:r>
            <a:r>
              <a:rPr lang="it-IT" sz="2000" dirty="0"/>
              <a:t>parlamento europeo </a:t>
            </a:r>
            <a:r>
              <a:rPr lang="it-IT" sz="2000" dirty="0" smtClean="0"/>
              <a:t>prende </a:t>
            </a:r>
            <a:r>
              <a:rPr lang="it-IT" sz="2000" dirty="0"/>
              <a:t>le sue decisioni in base agli interessi della gente e non dei governi nazionali, di cui egli non si </a:t>
            </a:r>
            <a:r>
              <a:rPr lang="it-IT" sz="2000" dirty="0" smtClean="0"/>
              <a:t>fida; 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6. Sponsorizza </a:t>
            </a:r>
            <a:r>
              <a:rPr lang="it-IT" sz="2000" dirty="0"/>
              <a:t>l’esempio </a:t>
            </a:r>
            <a:r>
              <a:rPr lang="it-IT" sz="2000" dirty="0" smtClean="0"/>
              <a:t>inglese;</a:t>
            </a:r>
          </a:p>
          <a:p>
            <a:pPr marL="358775" indent="-25082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7. Diversamente dai </a:t>
            </a:r>
            <a:r>
              <a:rPr lang="it-IT" sz="2000"/>
              <a:t>pensatori </a:t>
            </a:r>
            <a:r>
              <a:rPr lang="it-IT" sz="2000" smtClean="0"/>
              <a:t>precedenti, </a:t>
            </a:r>
            <a:r>
              <a:rPr lang="it-IT" sz="2000" dirty="0" smtClean="0"/>
              <a:t>che consideravano </a:t>
            </a:r>
            <a:r>
              <a:rPr lang="it-IT" sz="2000" dirty="0"/>
              <a:t>la salvaguardia della pace come l’obiettivo principale dell’unificazione europea, </a:t>
            </a:r>
            <a:r>
              <a:rPr lang="it-IT" sz="2000" dirty="0" smtClean="0"/>
              <a:t>Saint-Simon </a:t>
            </a:r>
            <a:r>
              <a:rPr lang="it-IT" sz="2000" dirty="0"/>
              <a:t>ne sottolinea vantaggi più ampi, di tipo politico, sociale ed </a:t>
            </a:r>
            <a:r>
              <a:rPr lang="it-IT" sz="2000" dirty="0" smtClean="0"/>
              <a:t>economico</a:t>
            </a:r>
            <a:endParaRPr lang="it-IT" sz="2400" dirty="0" smtClean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73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395484" y="1810791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3. C-H de Saint-Simon: </a:t>
            </a:r>
            <a:r>
              <a:rPr lang="it-IT" sz="2000" b="1" i="1" dirty="0" smtClean="0"/>
              <a:t>Della riorganizzazione della società europea </a:t>
            </a:r>
            <a:r>
              <a:rPr lang="it-IT" sz="2000" b="1" dirty="0"/>
              <a:t>(</a:t>
            </a:r>
            <a:r>
              <a:rPr lang="it-IT" sz="2000" b="1" dirty="0" smtClean="0"/>
              <a:t>1814)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003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143768" y="2987749"/>
            <a:ext cx="10081120" cy="280831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Dal federalismo politico al federalismo integrale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Decentramento amministrativo (</a:t>
            </a:r>
            <a:r>
              <a:rPr lang="it-IT" sz="2400" i="1" dirty="0" smtClean="0"/>
              <a:t>ex uno </a:t>
            </a:r>
            <a:r>
              <a:rPr lang="it-IT" sz="2400" i="1" dirty="0" err="1" smtClean="0"/>
              <a:t>plurales</a:t>
            </a:r>
            <a:r>
              <a:rPr lang="it-IT" sz="2400" i="1" dirty="0" smtClean="0"/>
              <a:t> </a:t>
            </a:r>
            <a:r>
              <a:rPr lang="it-IT" sz="2400" dirty="0" smtClean="0"/>
              <a:t>vs </a:t>
            </a:r>
            <a:r>
              <a:rPr lang="it-IT" sz="2400" i="1" dirty="0" smtClean="0"/>
              <a:t>pluribus unum</a:t>
            </a:r>
            <a:r>
              <a:rPr lang="it-IT" sz="2400" dirty="0" smtClean="0"/>
              <a:t>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Contratto federativo (federalismo economico-agricolo)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3. Democrazia industriale (autogestione operaia, Repubblica industriale)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/>
              <a:t>4</a:t>
            </a:r>
            <a:r>
              <a:rPr lang="it-IT" sz="2400" dirty="0" smtClean="0"/>
              <a:t>. Collettivismo pluralista decentralizzato</a:t>
            </a:r>
            <a:endParaRPr lang="it-IT" sz="2400" dirty="0"/>
          </a:p>
          <a:p>
            <a:pPr marL="92075" indent="15875">
              <a:spcAft>
                <a:spcPts val="0"/>
              </a:spcAft>
              <a:buNone/>
            </a:pPr>
            <a:endParaRPr lang="it-IT" sz="2400" dirty="0" smtClean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-1" y="1810791"/>
            <a:ext cx="10080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Secondo </a:t>
            </a:r>
            <a:r>
              <a:rPr lang="it-IT" sz="2000" b="1" dirty="0"/>
              <a:t>intermezzo: </a:t>
            </a:r>
            <a:r>
              <a:rPr lang="it-IT" sz="2000" b="1" i="1" dirty="0" smtClean="0"/>
              <a:t>Il principio federativo (1863) di P-J Proudhon</a:t>
            </a:r>
            <a:endParaRPr lang="it-IT" sz="2000" b="1" i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755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31800" y="2987749"/>
            <a:ext cx="9217024" cy="280831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Sintesi prima parte: Tre modelli di sistema federato di pacificazione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Gerarchico (Saint-Pierre)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Diffusivo (Saint-Simon)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3. Cosmopolita (Kant)</a:t>
            </a:r>
            <a:endParaRPr lang="it-IT" sz="2400" dirty="0"/>
          </a:p>
          <a:p>
            <a:pPr marL="92075" indent="15875">
              <a:spcAft>
                <a:spcPts val="0"/>
              </a:spcAft>
              <a:buNone/>
            </a:pPr>
            <a:endParaRPr lang="it-IT" sz="2400" dirty="0" smtClean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1. </a:t>
            </a:r>
            <a:r>
              <a:rPr lang="it-IT" sz="1400" dirty="0" err="1"/>
              <a:t>Eutopia</a:t>
            </a:r>
            <a:r>
              <a:rPr lang="it-IT" sz="1400" dirty="0"/>
              <a:t>. Federare l’Europa, realizzare l’utopia pacifista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/>
              <a:t>Prof.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-1" y="1810791"/>
            <a:ext cx="10080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1. </a:t>
            </a:r>
            <a:r>
              <a:rPr lang="it-IT" sz="2000" b="1" dirty="0" err="1"/>
              <a:t>Eutopia</a:t>
            </a:r>
            <a:r>
              <a:rPr lang="it-IT" sz="2000" b="1" dirty="0"/>
              <a:t>. Federare l’Europa, realizzare l’utopia pacifista</a:t>
            </a:r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3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18</a:t>
            </a:fld>
            <a:endParaRPr lang="it-IT"/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12363"/>
              </p:ext>
            </p:extLst>
          </p:nvPr>
        </p:nvGraphicFramePr>
        <p:xfrm>
          <a:off x="359792" y="2195661"/>
          <a:ext cx="9356733" cy="5256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56733"/>
              </a:tblGrid>
              <a:tr h="52563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  <a:endParaRPr lang="it-I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06" marR="56106" marT="0" marB="0"/>
                </a:tc>
              </a:tr>
            </a:tbl>
          </a:graphicData>
        </a:graphic>
      </p:graphicFrame>
      <p:sp>
        <p:nvSpPr>
          <p:cNvPr id="18" name="Elaborazione alternativa 1"/>
          <p:cNvSpPr>
            <a:spLocks noChangeArrowheads="1"/>
          </p:cNvSpPr>
          <p:nvPr/>
        </p:nvSpPr>
        <p:spPr bwMode="auto">
          <a:xfrm>
            <a:off x="3744169" y="2857500"/>
            <a:ext cx="2740770" cy="463550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dirty="0" smtClean="0">
                <a:latin typeface="Arial" pitchFamily="34" charset="0"/>
                <a:cs typeface="Arial" pitchFamily="34" charset="0"/>
              </a:rPr>
              <a:t>Unione internazionale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e 2"/>
          <p:cNvSpPr>
            <a:spLocks noChangeArrowheads="1"/>
          </p:cNvSpPr>
          <p:nvPr/>
        </p:nvSpPr>
        <p:spPr bwMode="auto">
          <a:xfrm>
            <a:off x="1820996" y="4122996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A</a:t>
            </a:r>
          </a:p>
        </p:txBody>
      </p:sp>
      <p:sp>
        <p:nvSpPr>
          <p:cNvPr id="22" name="Elaborazione alternativa 9"/>
          <p:cNvSpPr>
            <a:spLocks noChangeArrowheads="1"/>
          </p:cNvSpPr>
          <p:nvPr/>
        </p:nvSpPr>
        <p:spPr bwMode="auto">
          <a:xfrm>
            <a:off x="1820996" y="5724053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Sudditi Stato A</a:t>
            </a:r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5216525" y="9363075"/>
            <a:ext cx="606425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H="1" flipV="1">
            <a:off x="6443663" y="9328150"/>
            <a:ext cx="6350" cy="423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 flipV="1">
            <a:off x="6983413" y="9363075"/>
            <a:ext cx="654050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4437063" y="10399713"/>
            <a:ext cx="477837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6484938" y="10399713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7980363" y="10352088"/>
            <a:ext cx="354012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557777" y="1763613"/>
            <a:ext cx="90267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Fig</a:t>
            </a:r>
            <a:r>
              <a:rPr kumimoji="0" lang="it-IT" altLang="it-IT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1. Modello gerarchico [</a:t>
            </a:r>
            <a:r>
              <a:rPr kumimoji="0" lang="it-IT" altLang="it-IT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Abbé</a:t>
            </a:r>
            <a:r>
              <a:rPr kumimoji="0" lang="it-IT" altLang="it-IT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de Saint-Pierre]</a:t>
            </a:r>
            <a:endParaRPr kumimoji="0" lang="it-IT" alt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e 2"/>
          <p:cNvSpPr>
            <a:spLocks noChangeArrowheads="1"/>
          </p:cNvSpPr>
          <p:nvPr/>
        </p:nvSpPr>
        <p:spPr bwMode="auto">
          <a:xfrm>
            <a:off x="4176216" y="4067869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B</a:t>
            </a:r>
          </a:p>
        </p:txBody>
      </p:sp>
      <p:sp>
        <p:nvSpPr>
          <p:cNvPr id="34" name="Ovale 2"/>
          <p:cNvSpPr>
            <a:spLocks noChangeArrowheads="1"/>
          </p:cNvSpPr>
          <p:nvPr/>
        </p:nvSpPr>
        <p:spPr bwMode="auto">
          <a:xfrm>
            <a:off x="6480472" y="4067869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C</a:t>
            </a:r>
          </a:p>
        </p:txBody>
      </p:sp>
      <p:sp>
        <p:nvSpPr>
          <p:cNvPr id="35" name="Elaborazione alternativa 9"/>
          <p:cNvSpPr>
            <a:spLocks noChangeArrowheads="1"/>
          </p:cNvSpPr>
          <p:nvPr/>
        </p:nvSpPr>
        <p:spPr bwMode="auto">
          <a:xfrm>
            <a:off x="4320232" y="5724053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Sudditi Stato B</a:t>
            </a:r>
          </a:p>
        </p:txBody>
      </p:sp>
      <p:sp>
        <p:nvSpPr>
          <p:cNvPr id="37" name="Elaborazione alternativa 9"/>
          <p:cNvSpPr>
            <a:spLocks noChangeArrowheads="1"/>
          </p:cNvSpPr>
          <p:nvPr/>
        </p:nvSpPr>
        <p:spPr bwMode="auto">
          <a:xfrm>
            <a:off x="6717540" y="5724053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Sudditi Stato C</a:t>
            </a:r>
          </a:p>
        </p:txBody>
      </p:sp>
      <p:cxnSp>
        <p:nvCxnSpPr>
          <p:cNvPr id="38" name="Connettore 2 37"/>
          <p:cNvCxnSpPr/>
          <p:nvPr/>
        </p:nvCxnSpPr>
        <p:spPr>
          <a:xfrm flipV="1">
            <a:off x="2880072" y="3321050"/>
            <a:ext cx="1556991" cy="8019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3" idx="0"/>
          </p:cNvCxnSpPr>
          <p:nvPr/>
        </p:nvCxnSpPr>
        <p:spPr>
          <a:xfrm flipH="1" flipV="1">
            <a:off x="5071162" y="3321051"/>
            <a:ext cx="41158" cy="746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34" idx="0"/>
          </p:cNvCxnSpPr>
          <p:nvPr/>
        </p:nvCxnSpPr>
        <p:spPr>
          <a:xfrm flipH="1" flipV="1">
            <a:off x="5822950" y="3321050"/>
            <a:ext cx="1593626" cy="746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22" idx="0"/>
          </p:cNvCxnSpPr>
          <p:nvPr/>
        </p:nvCxnSpPr>
        <p:spPr>
          <a:xfrm flipH="1">
            <a:off x="2638566" y="5059100"/>
            <a:ext cx="118534" cy="6649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endCxn id="35" idx="0"/>
          </p:cNvCxnSpPr>
          <p:nvPr/>
        </p:nvCxnSpPr>
        <p:spPr>
          <a:xfrm>
            <a:off x="5137802" y="5003973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37" idx="0"/>
          </p:cNvCxnSpPr>
          <p:nvPr/>
        </p:nvCxnSpPr>
        <p:spPr>
          <a:xfrm>
            <a:off x="7416576" y="5003973"/>
            <a:ext cx="118534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6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19</a:t>
            </a:fld>
            <a:endParaRPr lang="it-IT"/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673010"/>
              </p:ext>
            </p:extLst>
          </p:nvPr>
        </p:nvGraphicFramePr>
        <p:xfrm>
          <a:off x="359792" y="2195661"/>
          <a:ext cx="9356733" cy="5256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56733"/>
              </a:tblGrid>
              <a:tr h="52563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  <a:endParaRPr lang="it-I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06" marR="56106" marT="0" marB="0"/>
                </a:tc>
              </a:tr>
            </a:tbl>
          </a:graphicData>
        </a:graphic>
      </p:graphicFrame>
      <p:sp>
        <p:nvSpPr>
          <p:cNvPr id="18" name="Elaborazione alternativa 1"/>
          <p:cNvSpPr>
            <a:spLocks noChangeArrowheads="1"/>
          </p:cNvSpPr>
          <p:nvPr/>
        </p:nvSpPr>
        <p:spPr bwMode="auto">
          <a:xfrm>
            <a:off x="3600152" y="2857500"/>
            <a:ext cx="3019611" cy="463550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dirty="0" smtClean="0">
                <a:latin typeface="Arial" pitchFamily="34" charset="0"/>
                <a:cs typeface="Arial" pitchFamily="34" charset="0"/>
              </a:rPr>
              <a:t>Federazione internazionale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e 2"/>
          <p:cNvSpPr>
            <a:spLocks noChangeArrowheads="1"/>
          </p:cNvSpPr>
          <p:nvPr/>
        </p:nvSpPr>
        <p:spPr bwMode="auto">
          <a:xfrm>
            <a:off x="1820996" y="5652045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A</a:t>
            </a:r>
          </a:p>
        </p:txBody>
      </p:sp>
      <p:sp>
        <p:nvSpPr>
          <p:cNvPr id="22" name="Elaborazione alternativa 9"/>
          <p:cNvSpPr>
            <a:spLocks noChangeArrowheads="1"/>
          </p:cNvSpPr>
          <p:nvPr/>
        </p:nvSpPr>
        <p:spPr bwMode="auto">
          <a:xfrm>
            <a:off x="1820996" y="4067869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Cittadini Stato A</a:t>
            </a:r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5216525" y="9363075"/>
            <a:ext cx="606425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H="1" flipV="1">
            <a:off x="6443663" y="9328150"/>
            <a:ext cx="6350" cy="423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 flipV="1">
            <a:off x="6983413" y="9363075"/>
            <a:ext cx="654050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4437063" y="10399713"/>
            <a:ext cx="477837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6484938" y="10399713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7980363" y="10352088"/>
            <a:ext cx="354012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557777" y="1763613"/>
            <a:ext cx="90267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Fig</a:t>
            </a:r>
            <a:r>
              <a:rPr kumimoji="0" lang="it-IT" altLang="it-IT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2. Modello diffusivo [C-H de Saint-Simon]</a:t>
            </a:r>
            <a:endParaRPr kumimoji="0" lang="it-IT" alt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e 2"/>
          <p:cNvSpPr>
            <a:spLocks noChangeArrowheads="1"/>
          </p:cNvSpPr>
          <p:nvPr/>
        </p:nvSpPr>
        <p:spPr bwMode="auto">
          <a:xfrm>
            <a:off x="4176216" y="5652045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B</a:t>
            </a:r>
          </a:p>
        </p:txBody>
      </p:sp>
      <p:sp>
        <p:nvSpPr>
          <p:cNvPr id="34" name="Ovale 2"/>
          <p:cNvSpPr>
            <a:spLocks noChangeArrowheads="1"/>
          </p:cNvSpPr>
          <p:nvPr/>
        </p:nvSpPr>
        <p:spPr bwMode="auto">
          <a:xfrm>
            <a:off x="6480472" y="5652045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Sovrano C</a:t>
            </a:r>
          </a:p>
        </p:txBody>
      </p:sp>
      <p:sp>
        <p:nvSpPr>
          <p:cNvPr id="35" name="Elaborazione alternativa 9"/>
          <p:cNvSpPr>
            <a:spLocks noChangeArrowheads="1"/>
          </p:cNvSpPr>
          <p:nvPr/>
        </p:nvSpPr>
        <p:spPr bwMode="auto">
          <a:xfrm>
            <a:off x="4320232" y="4067869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Cittadini Stato B</a:t>
            </a:r>
          </a:p>
        </p:txBody>
      </p:sp>
      <p:sp>
        <p:nvSpPr>
          <p:cNvPr id="37" name="Elaborazione alternativa 9"/>
          <p:cNvSpPr>
            <a:spLocks noChangeArrowheads="1"/>
          </p:cNvSpPr>
          <p:nvPr/>
        </p:nvSpPr>
        <p:spPr bwMode="auto">
          <a:xfrm>
            <a:off x="6717540" y="4067869"/>
            <a:ext cx="1635140" cy="864096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Cittadini Stato C</a:t>
            </a:r>
          </a:p>
        </p:txBody>
      </p:sp>
      <p:cxnSp>
        <p:nvCxnSpPr>
          <p:cNvPr id="38" name="Connettore 2 37"/>
          <p:cNvCxnSpPr/>
          <p:nvPr/>
        </p:nvCxnSpPr>
        <p:spPr>
          <a:xfrm flipV="1">
            <a:off x="2964190" y="3347789"/>
            <a:ext cx="114001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V="1">
            <a:off x="5040000" y="3347789"/>
            <a:ext cx="9463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 flipH="1" flipV="1">
            <a:off x="6268813" y="3347789"/>
            <a:ext cx="796813" cy="733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H="1">
            <a:off x="3284976" y="3347789"/>
            <a:ext cx="1035256" cy="23986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6048424" y="3321050"/>
            <a:ext cx="864096" cy="2425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2638566" y="4931965"/>
            <a:ext cx="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7488584" y="4931965"/>
            <a:ext cx="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5112320" y="4931965"/>
            <a:ext cx="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72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20</a:t>
            </a:fld>
            <a:endParaRPr lang="it-IT"/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695772"/>
              </p:ext>
            </p:extLst>
          </p:nvPr>
        </p:nvGraphicFramePr>
        <p:xfrm>
          <a:off x="359792" y="2195661"/>
          <a:ext cx="9356733" cy="5256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56733"/>
              </a:tblGrid>
              <a:tr h="52563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9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effectLst/>
                        </a:rPr>
                        <a:t> </a:t>
                      </a:r>
                      <a:endParaRPr lang="it-IT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06" marR="56106" marT="0" marB="0"/>
                </a:tc>
              </a:tr>
            </a:tbl>
          </a:graphicData>
        </a:graphic>
      </p:graphicFrame>
      <p:sp>
        <p:nvSpPr>
          <p:cNvPr id="18" name="Elaborazione alternativa 1"/>
          <p:cNvSpPr>
            <a:spLocks noChangeArrowheads="1"/>
          </p:cNvSpPr>
          <p:nvPr/>
        </p:nvSpPr>
        <p:spPr bwMode="auto">
          <a:xfrm>
            <a:off x="3600152" y="2555701"/>
            <a:ext cx="3019611" cy="463550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dirty="0" smtClean="0">
                <a:latin typeface="Arial" pitchFamily="34" charset="0"/>
                <a:cs typeface="Arial" pitchFamily="34" charset="0"/>
              </a:rPr>
              <a:t>Assemblea cosmopolita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e 2"/>
          <p:cNvSpPr>
            <a:spLocks noChangeArrowheads="1"/>
          </p:cNvSpPr>
          <p:nvPr/>
        </p:nvSpPr>
        <p:spPr bwMode="auto">
          <a:xfrm>
            <a:off x="1655936" y="5003973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Governo Stato A</a:t>
            </a:r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5216525" y="9363075"/>
            <a:ext cx="606425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H="1" flipV="1">
            <a:off x="6443663" y="9328150"/>
            <a:ext cx="6350" cy="423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 flipV="1">
            <a:off x="6983413" y="9363075"/>
            <a:ext cx="654050" cy="38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4437063" y="10399713"/>
            <a:ext cx="477837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6484938" y="10399713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7980363" y="10352088"/>
            <a:ext cx="354012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557777" y="1763613"/>
            <a:ext cx="90267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Fig</a:t>
            </a:r>
            <a:r>
              <a:rPr kumimoji="0" lang="it-IT" altLang="it-IT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3. Modello cosmopolita [I. Kant]</a:t>
            </a:r>
            <a:endParaRPr kumimoji="0" lang="it-IT" alt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e 2"/>
          <p:cNvSpPr>
            <a:spLocks noChangeArrowheads="1"/>
          </p:cNvSpPr>
          <p:nvPr/>
        </p:nvSpPr>
        <p:spPr bwMode="auto">
          <a:xfrm>
            <a:off x="4176216" y="4931965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Governo Stato B</a:t>
            </a:r>
          </a:p>
        </p:txBody>
      </p:sp>
      <p:sp>
        <p:nvSpPr>
          <p:cNvPr id="34" name="Ovale 2"/>
          <p:cNvSpPr>
            <a:spLocks noChangeArrowheads="1"/>
          </p:cNvSpPr>
          <p:nvPr/>
        </p:nvSpPr>
        <p:spPr bwMode="auto">
          <a:xfrm>
            <a:off x="6696496" y="4859957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Governo Stato C</a:t>
            </a:r>
          </a:p>
        </p:txBody>
      </p:sp>
      <p:cxnSp>
        <p:nvCxnSpPr>
          <p:cNvPr id="38" name="Connettore 2 37"/>
          <p:cNvCxnSpPr/>
          <p:nvPr/>
        </p:nvCxnSpPr>
        <p:spPr>
          <a:xfrm flipV="1">
            <a:off x="2964190" y="3059757"/>
            <a:ext cx="114001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V="1">
            <a:off x="5040000" y="2987749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 flipH="1" flipV="1">
            <a:off x="6268813" y="2987749"/>
            <a:ext cx="796813" cy="733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51" idx="4"/>
          </p:cNvCxnSpPr>
          <p:nvPr/>
        </p:nvCxnSpPr>
        <p:spPr>
          <a:xfrm>
            <a:off x="2598095" y="4643933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H="1">
            <a:off x="7632601" y="4591244"/>
            <a:ext cx="4862" cy="268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Ovale 2"/>
          <p:cNvSpPr>
            <a:spLocks noChangeArrowheads="1"/>
          </p:cNvSpPr>
          <p:nvPr/>
        </p:nvSpPr>
        <p:spPr bwMode="auto">
          <a:xfrm>
            <a:off x="6701359" y="3635821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Soggetti Stato C</a:t>
            </a:r>
          </a:p>
        </p:txBody>
      </p:sp>
      <p:sp>
        <p:nvSpPr>
          <p:cNvPr id="47" name="Ovale 2"/>
          <p:cNvSpPr>
            <a:spLocks noChangeArrowheads="1"/>
          </p:cNvSpPr>
          <p:nvPr/>
        </p:nvSpPr>
        <p:spPr bwMode="auto">
          <a:xfrm>
            <a:off x="4135057" y="3707829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Soggetti Stato B</a:t>
            </a:r>
          </a:p>
        </p:txBody>
      </p:sp>
      <p:sp>
        <p:nvSpPr>
          <p:cNvPr id="51" name="Ovale 2"/>
          <p:cNvSpPr>
            <a:spLocks noChangeArrowheads="1"/>
          </p:cNvSpPr>
          <p:nvPr/>
        </p:nvSpPr>
        <p:spPr bwMode="auto">
          <a:xfrm>
            <a:off x="1661991" y="3707829"/>
            <a:ext cx="1872208" cy="936104"/>
          </a:xfrm>
          <a:prstGeom prst="ellipse">
            <a:avLst/>
          </a:prstGeom>
          <a:solidFill>
            <a:srgbClr val="4F81BD"/>
          </a:solidFill>
          <a:ln w="25400">
            <a:solidFill>
              <a:srgbClr val="243F6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Soggetti Stato A</a:t>
            </a:r>
          </a:p>
        </p:txBody>
      </p:sp>
      <p:sp>
        <p:nvSpPr>
          <p:cNvPr id="52" name="Elaborazione alternativa 1"/>
          <p:cNvSpPr>
            <a:spLocks noChangeArrowheads="1"/>
          </p:cNvSpPr>
          <p:nvPr/>
        </p:nvSpPr>
        <p:spPr bwMode="auto">
          <a:xfrm>
            <a:off x="3681748" y="6516141"/>
            <a:ext cx="3019611" cy="463550"/>
          </a:xfrm>
          <a:prstGeom prst="flowChartAlternateProcess">
            <a:avLst/>
          </a:prstGeom>
          <a:solidFill>
            <a:srgbClr val="4F81B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dirty="0" smtClean="0">
                <a:latin typeface="Arial" pitchFamily="34" charset="0"/>
                <a:cs typeface="Arial" pitchFamily="34" charset="0"/>
              </a:rPr>
              <a:t>Assemblea degli Stati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Connettore 2 52"/>
          <p:cNvCxnSpPr/>
          <p:nvPr/>
        </p:nvCxnSpPr>
        <p:spPr>
          <a:xfrm flipH="1">
            <a:off x="5040312" y="4643933"/>
            <a:ext cx="4862" cy="268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3096096" y="5868069"/>
            <a:ext cx="1224136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 flipH="1">
            <a:off x="5071161" y="5868069"/>
            <a:ext cx="1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 flipH="1">
            <a:off x="6048424" y="5724053"/>
            <a:ext cx="934989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Arco 59"/>
          <p:cNvSpPr/>
          <p:nvPr/>
        </p:nvSpPr>
        <p:spPr>
          <a:xfrm>
            <a:off x="5683658" y="2755493"/>
            <a:ext cx="3461109" cy="2540533"/>
          </a:xfrm>
          <a:prstGeom prst="arc">
            <a:avLst>
              <a:gd name="adj1" fmla="val 16200000"/>
              <a:gd name="adj2" fmla="val 285489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2" name="Connettore 1 61"/>
          <p:cNvCxnSpPr>
            <a:stCxn id="60" idx="0"/>
          </p:cNvCxnSpPr>
          <p:nvPr/>
        </p:nvCxnSpPr>
        <p:spPr>
          <a:xfrm flipH="1">
            <a:off x="6667219" y="2755493"/>
            <a:ext cx="746993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72" name="Arco 3071"/>
          <p:cNvSpPr/>
          <p:nvPr/>
        </p:nvSpPr>
        <p:spPr>
          <a:xfrm flipH="1">
            <a:off x="791839" y="2755493"/>
            <a:ext cx="2160240" cy="2572515"/>
          </a:xfrm>
          <a:prstGeom prst="arc">
            <a:avLst>
              <a:gd name="adj1" fmla="val 16141612"/>
              <a:gd name="adj2" fmla="val 4821667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075" name="Connettore 1 3074"/>
          <p:cNvCxnSpPr>
            <a:stCxn id="3072" idx="0"/>
          </p:cNvCxnSpPr>
          <p:nvPr/>
        </p:nvCxnSpPr>
        <p:spPr>
          <a:xfrm flipV="1">
            <a:off x="1893803" y="2755493"/>
            <a:ext cx="1706349" cy="26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79" name="Connettore 1 3078"/>
          <p:cNvCxnSpPr>
            <a:endCxn id="33" idx="2"/>
          </p:cNvCxnSpPr>
          <p:nvPr/>
        </p:nvCxnSpPr>
        <p:spPr>
          <a:xfrm>
            <a:off x="3456136" y="5400017"/>
            <a:ext cx="72008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82" name="Connettore 1 3081"/>
          <p:cNvCxnSpPr/>
          <p:nvPr/>
        </p:nvCxnSpPr>
        <p:spPr>
          <a:xfrm>
            <a:off x="6048424" y="5400017"/>
            <a:ext cx="61879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5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31800" y="2483693"/>
            <a:ext cx="9217024" cy="3816424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400" b="1" dirty="0"/>
              <a:t>2. L’utopia realista del Manifesto di Ventotene (Novecento)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Le fonti del manifesto di Ventotene</a:t>
            </a:r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1</a:t>
            </a:r>
            <a:r>
              <a:rPr lang="it-IT" sz="2400" dirty="0"/>
              <a:t>. </a:t>
            </a:r>
            <a:r>
              <a:rPr lang="it-IT" sz="2400" i="1" dirty="0" err="1" smtClean="0"/>
              <a:t>Federalist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Papers</a:t>
            </a:r>
            <a:r>
              <a:rPr lang="it-IT" sz="2400" i="1" dirty="0" smtClean="0"/>
              <a:t> </a:t>
            </a:r>
            <a:r>
              <a:rPr lang="it-IT" sz="2400" dirty="0" smtClean="0"/>
              <a:t>(1787)</a:t>
            </a:r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2. </a:t>
            </a:r>
            <a:r>
              <a:rPr lang="it-IT" sz="2400" i="1" dirty="0" smtClean="0"/>
              <a:t>Pensiero liberale</a:t>
            </a:r>
            <a:r>
              <a:rPr lang="it-IT" sz="2400" dirty="0" smtClean="0"/>
              <a:t> di </a:t>
            </a:r>
            <a:r>
              <a:rPr lang="it-IT" sz="2400" i="1" dirty="0" smtClean="0"/>
              <a:t>Federal </a:t>
            </a:r>
            <a:r>
              <a:rPr lang="it-IT" sz="2400" i="1" dirty="0"/>
              <a:t>Union </a:t>
            </a:r>
            <a:r>
              <a:rPr lang="it-IT" sz="2400" dirty="0" smtClean="0"/>
              <a:t>(Lord </a:t>
            </a:r>
            <a:r>
              <a:rPr lang="it-IT" sz="2400" dirty="0" err="1" smtClean="0"/>
              <a:t>Lothian</a:t>
            </a:r>
            <a:r>
              <a:rPr lang="it-IT" sz="2400" dirty="0" smtClean="0"/>
              <a:t>, L</a:t>
            </a:r>
            <a:r>
              <a:rPr lang="it-IT" sz="2400" dirty="0"/>
              <a:t>. </a:t>
            </a:r>
            <a:r>
              <a:rPr lang="it-IT" sz="2400" dirty="0" smtClean="0"/>
              <a:t>Robbins) </a:t>
            </a:r>
            <a:r>
              <a:rPr lang="it-IT" sz="2400" dirty="0"/>
              <a:t>(1938</a:t>
            </a:r>
            <a:r>
              <a:rPr lang="it-IT" sz="2400" dirty="0" smtClean="0"/>
              <a:t>)</a:t>
            </a:r>
            <a:r>
              <a:rPr lang="it-IT" sz="2400" dirty="0"/>
              <a:t> </a:t>
            </a:r>
            <a:r>
              <a:rPr lang="it-IT" sz="2400" dirty="0" smtClean="0"/>
              <a:t>e di L</a:t>
            </a:r>
            <a:r>
              <a:rPr lang="it-IT" sz="2400" dirty="0"/>
              <a:t>. Einaudi (1918) 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200" i="1" dirty="0" smtClean="0"/>
              <a:t>Terzo </a:t>
            </a:r>
            <a:r>
              <a:rPr lang="it-IT" sz="2200" i="1" dirty="0"/>
              <a:t>intermezzo: Unione e </a:t>
            </a:r>
            <a:r>
              <a:rPr lang="it-IT" sz="2200" i="1" dirty="0" smtClean="0"/>
              <a:t>liberalismo </a:t>
            </a:r>
            <a:r>
              <a:rPr lang="it-IT" sz="2200" i="1" dirty="0"/>
              <a:t>(F. von Hayek) </a:t>
            </a:r>
            <a:r>
              <a:rPr lang="it-IT" sz="2200" dirty="0"/>
              <a:t>(1889 – 1992)</a:t>
            </a:r>
            <a:endParaRPr lang="it-IT" sz="2200" i="1" dirty="0"/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Il </a:t>
            </a:r>
            <a:r>
              <a:rPr lang="it-IT" sz="2400" dirty="0"/>
              <a:t>Manifesto di Ventotene (A. Spinelli e </a:t>
            </a:r>
            <a:r>
              <a:rPr lang="it-IT" sz="2400" dirty="0" err="1"/>
              <a:t>E</a:t>
            </a:r>
            <a:r>
              <a:rPr lang="it-IT" sz="2400" dirty="0"/>
              <a:t>. Rossi) (1941)</a:t>
            </a:r>
          </a:p>
          <a:p>
            <a:pPr>
              <a:spcAft>
                <a:spcPts val="0"/>
              </a:spcAft>
              <a:buNone/>
            </a:pPr>
            <a:r>
              <a:rPr lang="it-IT" sz="2400" dirty="0"/>
              <a:t>4. Epilogo: Il Congresso dell’</a:t>
            </a:r>
            <a:r>
              <a:rPr lang="it-IT" sz="2400" dirty="0" err="1"/>
              <a:t>Aja</a:t>
            </a:r>
            <a:r>
              <a:rPr lang="it-IT" sz="2400" dirty="0"/>
              <a:t> (1948) </a:t>
            </a:r>
            <a:endParaRPr lang="it-IT" sz="2400" dirty="0" smtClean="0"/>
          </a:p>
          <a:p>
            <a:pPr>
              <a:spcAft>
                <a:spcPts val="0"/>
              </a:spcAft>
              <a:buNone/>
            </a:pPr>
            <a:r>
              <a:rPr lang="it-IT" sz="2400" dirty="0"/>
              <a:t>	</a:t>
            </a:r>
            <a:r>
              <a:rPr lang="it-IT" sz="2400" dirty="0" smtClean="0"/>
              <a:t>	         la </a:t>
            </a:r>
            <a:r>
              <a:rPr lang="it-IT" sz="2400" dirty="0"/>
              <a:t>Dichiarazione </a:t>
            </a:r>
            <a:r>
              <a:rPr lang="it-IT" sz="2400" dirty="0" err="1"/>
              <a:t>Schuman</a:t>
            </a:r>
            <a:r>
              <a:rPr lang="it-IT" sz="2400" dirty="0"/>
              <a:t> (9 maggio 1950</a:t>
            </a:r>
            <a:r>
              <a:rPr lang="it-IT" sz="2400" dirty="0" smtClean="0"/>
              <a:t>)</a:t>
            </a: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/>
              <a:t>2. L’utopia realista del Manifesto di Ventotene (Novecento)</a:t>
            </a:r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9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31488" y="2050710"/>
            <a:ext cx="9217024" cy="4609447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Federalismo europeo dal punto di vista del pensiero liberale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Lord </a:t>
            </a:r>
            <a:r>
              <a:rPr lang="it-IT" sz="2400" dirty="0" err="1" smtClean="0"/>
              <a:t>Lothian</a:t>
            </a:r>
            <a:endParaRPr lang="it-IT" sz="2400" dirty="0" smtClean="0"/>
          </a:p>
          <a:p>
            <a:pPr marL="2870200" indent="-276225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Cause della guerra: anarchia internazionale (né capitalismo, né nazionalismo, né socialismo); il nazionalismo crea la razza, non il contrario.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Lionel Robbins</a:t>
            </a:r>
          </a:p>
          <a:p>
            <a:pPr marL="92075" indent="158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La politica influisce sull’economia; lo Stato rende possibili gli scambi. L’anarchia internazionale li impedisce (aspetto non compreso dal pensiero liberale, che non vuole uno Stato interventista e che ritiene piuttosto l’armonia degli interessi sufficiente per la pace).</a:t>
            </a:r>
          </a:p>
          <a:p>
            <a:pPr marL="92075" indent="15875">
              <a:spcAft>
                <a:spcPts val="0"/>
              </a:spcAft>
              <a:buNone/>
            </a:pPr>
            <a:endParaRPr lang="it-IT" sz="2400" dirty="0" smtClean="0"/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73700" y="6804173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650600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 smtClean="0"/>
              <a:t>La critica allo stato nazionale di Federal Union (1938)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628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87784" y="2231745"/>
            <a:ext cx="9217024" cy="4068371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Soluzioni per favorire lo scambio economico: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Tornare all’impero inglese (no)</a:t>
            </a:r>
          </a:p>
          <a:p>
            <a:pPr marL="92075" indent="15875">
              <a:spcAft>
                <a:spcPts val="0"/>
              </a:spcAft>
              <a:buNone/>
            </a:pPr>
            <a:r>
              <a:rPr lang="it-IT" sz="2400" dirty="0" smtClean="0"/>
              <a:t>2. Federare l’Europa (si)</a:t>
            </a:r>
          </a:p>
          <a:p>
            <a:pPr marL="531813" indent="-423863">
              <a:spcAft>
                <a:spcPts val="0"/>
              </a:spcAft>
              <a:buNone/>
            </a:pPr>
            <a:endParaRPr lang="it-IT" sz="1200" dirty="0" smtClean="0"/>
          </a:p>
          <a:p>
            <a:pPr marL="531813" indent="-423863">
              <a:spcAft>
                <a:spcPts val="0"/>
              </a:spcAft>
              <a:buNone/>
            </a:pPr>
            <a:r>
              <a:rPr lang="it-IT" sz="2400" u="sng" dirty="0" smtClean="0"/>
              <a:t>Cause del fallimento </a:t>
            </a:r>
            <a:r>
              <a:rPr lang="it-IT" sz="2400" u="sng" dirty="0"/>
              <a:t>della </a:t>
            </a:r>
            <a:r>
              <a:rPr lang="it-IT" sz="2400" u="sng" dirty="0" smtClean="0"/>
              <a:t>proposta</a:t>
            </a:r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Troppo forte il nazionalismo di allora (ideologia stato nazionale)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Assenza di un movimento popolare (troppo elitario)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Obiettivo</a:t>
            </a:r>
            <a:endParaRPr lang="it-IT" sz="2400" u="sng" dirty="0"/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/>
              <a:t>1. Federare l’Europa per difendere i valori della liberal-democrazia</a:t>
            </a:r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</a:t>
            </a:r>
            <a:r>
              <a:rPr lang="it-IT" sz="1400" dirty="0" smtClean="0"/>
              <a:t>1 aprile 2016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 smtClean="0"/>
              <a:t>La critica allo stato nazionale di Federal Union (1938)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164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58092" y="2699717"/>
            <a:ext cx="9606755" cy="331236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450850" indent="-342900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1. Critica alla Società delle Nazioni (confederazione che lascia intatto il principio di ‘sovranità assoluta’ degli stati-nazione).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2. Superare il brocardo ‘</a:t>
            </a:r>
            <a:r>
              <a:rPr lang="it-IT" sz="2400" dirty="0" err="1" smtClean="0"/>
              <a:t>superiorem</a:t>
            </a:r>
            <a:r>
              <a:rPr lang="it-IT" sz="2400" dirty="0" smtClean="0"/>
              <a:t> non </a:t>
            </a:r>
            <a:r>
              <a:rPr lang="it-IT" sz="2400" dirty="0" err="1" smtClean="0"/>
              <a:t>recognoscens</a:t>
            </a:r>
            <a:r>
              <a:rPr lang="it-IT" sz="2400" dirty="0" smtClean="0"/>
              <a:t>’.</a:t>
            </a:r>
          </a:p>
          <a:p>
            <a:pPr marL="92075" indent="158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3. L’interdipendenza economica mette in crisi la ‘sovranità nazionale’.</a:t>
            </a:r>
            <a:r>
              <a:rPr lang="it-IT" sz="2400" u="sng" dirty="0" smtClean="0"/>
              <a:t> </a:t>
            </a:r>
          </a:p>
          <a:p>
            <a:pPr marL="438150" indent="158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Soluzione</a:t>
            </a:r>
            <a:r>
              <a:rPr lang="it-IT" sz="2400" dirty="0" smtClean="0"/>
              <a:t>: ridurre la discrasia tra ‘indipendenza formale’ e ‘interdipendenza reale’ degli stati nazionali;</a:t>
            </a:r>
          </a:p>
          <a:p>
            <a:pPr marL="438150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Limiti</a:t>
            </a:r>
            <a:r>
              <a:rPr lang="it-IT" sz="2400" dirty="0" smtClean="0"/>
              <a:t>: non discute sull’articolazione interna del potere politico</a:t>
            </a:r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it-IT" sz="2000" b="1" dirty="0" smtClean="0"/>
              <a:t>La critica alla Società delle Nazioni di L. Einaudi (1918) </a:t>
            </a:r>
            <a:r>
              <a:rPr lang="it-IT" sz="2000" b="1" i="1" dirty="0" err="1" smtClean="0"/>
              <a:t>Junius</a:t>
            </a:r>
            <a:endParaRPr lang="it-IT" sz="2000" b="1" i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41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119598" y="2236865"/>
            <a:ext cx="9673241" cy="3991243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u="sng" dirty="0" smtClean="0"/>
              <a:t>Obiettivo</a:t>
            </a:r>
            <a:r>
              <a:rPr lang="it-IT" sz="2400" dirty="0"/>
              <a:t>: </a:t>
            </a:r>
            <a:r>
              <a:rPr lang="it-IT" sz="2400" dirty="0" smtClean="0"/>
              <a:t>Liberalizzare l’Europa</a:t>
            </a:r>
            <a:endParaRPr lang="it-IT" sz="2400" dirty="0"/>
          </a:p>
          <a:p>
            <a:pPr marL="92075" indent="158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La pace ha bisogno di federazione, ma la federazione ha bisogno di un unico sistema economico e monetario se vuole aumentare gli scambi. La federazione, per Hayek, limiterebbe gli interventi: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a) degli Stati (non possono tassare)</a:t>
            </a:r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b) del sistema federale (più debole è il sentimento comune)</a:t>
            </a:r>
          </a:p>
          <a:p>
            <a:pPr marL="92075" indent="15875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Ciò dimostra che la federazione comporta necessariamente la liberalizzazione.</a:t>
            </a:r>
          </a:p>
          <a:p>
            <a:pPr marL="92075" indent="15875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dirty="0" smtClean="0"/>
              <a:t>Corollario: spezzare il legame tra democrazia e diritto</a:t>
            </a:r>
            <a:endParaRPr lang="it-IT" sz="2400" dirty="0"/>
          </a:p>
          <a:p>
            <a:pPr marL="531813" indent="-423863">
              <a:spcBef>
                <a:spcPts val="600"/>
              </a:spcBef>
              <a:spcAft>
                <a:spcPts val="600"/>
              </a:spcAft>
              <a:buNone/>
            </a:pP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Terzo </a:t>
            </a:r>
            <a:r>
              <a:rPr lang="it-IT" sz="2000" b="1" dirty="0"/>
              <a:t>intermezzo: </a:t>
            </a:r>
            <a:r>
              <a:rPr lang="it-IT" sz="2000" b="1" i="1" dirty="0" smtClean="0"/>
              <a:t>Unione e liberismo: F. von Hayek </a:t>
            </a:r>
            <a:r>
              <a:rPr lang="it-IT" sz="2000" b="1" dirty="0"/>
              <a:t>(</a:t>
            </a:r>
            <a:r>
              <a:rPr lang="it-IT" sz="2000" b="1" dirty="0" smtClean="0"/>
              <a:t>1939)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606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95679" y="2339677"/>
            <a:ext cx="9697161" cy="4176464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u="sng" dirty="0" smtClean="0"/>
              <a:t>Tesi</a:t>
            </a:r>
            <a:r>
              <a:rPr lang="it-IT" sz="2200" b="1" dirty="0" smtClean="0"/>
              <a:t>: la situazione politica interna dipende dalla politica internazionale</a:t>
            </a:r>
          </a:p>
          <a:p>
            <a:pPr marL="531813" indent="-423863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1. Accentuazione della contraddizione tra ‘interdipendenza economica’ e ridotta capacità degli stati nazionali di gestire i processi produttivi;</a:t>
            </a:r>
          </a:p>
          <a:p>
            <a:pPr marL="531813" indent="-423863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2. L’anarchia internazionale produce paradossalmente una riduzione del benessere e della libertà perché accentua la necessità della sicurezza nazionale            l’autarchia e i fascismi;</a:t>
            </a:r>
          </a:p>
          <a:p>
            <a:pPr marL="531813" indent="-423863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3. I fascismi sono gli organismi più idonei a fronteggiare la situazione anarchica internazionale;</a:t>
            </a:r>
          </a:p>
          <a:p>
            <a:pPr marL="531813" indent="-423863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4. I fascismi non sono la causa della guerra, ma la causa interveniente tra l’anarchia internazionale e la guerra</a:t>
            </a:r>
          </a:p>
          <a:p>
            <a:pPr marL="531813" indent="-423863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/>
              <a:t>5. I fascismi limitano la libertà e i diritti degli </a:t>
            </a:r>
            <a:r>
              <a:rPr lang="it-IT" sz="2400" dirty="0" smtClean="0"/>
              <a:t>individui.</a:t>
            </a:r>
            <a:endParaRPr lang="it-IT" sz="2400" dirty="0"/>
          </a:p>
          <a:p>
            <a:pPr marL="531813" indent="-423863">
              <a:spcBef>
                <a:spcPts val="300"/>
              </a:spcBef>
              <a:spcAft>
                <a:spcPts val="0"/>
              </a:spcAft>
              <a:buNone/>
            </a:pP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73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Il Manifesto di </a:t>
            </a:r>
            <a:r>
              <a:rPr lang="it-IT" sz="2000" b="1" dirty="0" smtClean="0"/>
              <a:t>Ventotene, di A</a:t>
            </a:r>
            <a:r>
              <a:rPr lang="it-IT" sz="2000" b="1" dirty="0"/>
              <a:t>. Spinelli e </a:t>
            </a:r>
            <a:r>
              <a:rPr lang="it-IT" sz="2000" b="1" dirty="0" err="1"/>
              <a:t>E</a:t>
            </a:r>
            <a:r>
              <a:rPr lang="it-IT" sz="2000" b="1" dirty="0"/>
              <a:t>. </a:t>
            </a:r>
            <a:r>
              <a:rPr lang="it-IT" sz="2000" b="1" dirty="0" smtClean="0"/>
              <a:t>Rossi </a:t>
            </a:r>
            <a:r>
              <a:rPr lang="it-IT" sz="2000" b="1" dirty="0"/>
              <a:t>(1941</a:t>
            </a:r>
            <a:r>
              <a:rPr lang="it-IT" sz="2000" b="1" dirty="0" smtClean="0"/>
              <a:t>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26</a:t>
            </a:fld>
            <a:endParaRPr lang="it-IT"/>
          </a:p>
        </p:txBody>
      </p:sp>
      <p:sp>
        <p:nvSpPr>
          <p:cNvPr id="16" name="Freccia a destra 15"/>
          <p:cNvSpPr/>
          <p:nvPr/>
        </p:nvSpPr>
        <p:spPr>
          <a:xfrm>
            <a:off x="3456134" y="4427909"/>
            <a:ext cx="690389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873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191419" y="2771725"/>
            <a:ext cx="9697161" cy="352839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u="sng" dirty="0" smtClean="0"/>
              <a:t>Soluzione</a:t>
            </a:r>
            <a:r>
              <a:rPr lang="it-IT" sz="2400" dirty="0" smtClean="0"/>
              <a:t>: Il federalismo, perché dissolve il dogma della sovranità assoluta degli stati.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u="sng" dirty="0" smtClean="0"/>
              <a:t>Conseguenza</a:t>
            </a:r>
            <a:r>
              <a:rPr lang="it-IT" sz="2400" dirty="0"/>
              <a:t>: il federalismo non solo è garanzia di pace, ma anche dei diritti e delle libertà dei </a:t>
            </a:r>
            <a:r>
              <a:rPr lang="it-IT" sz="2400" dirty="0" smtClean="0"/>
              <a:t>singoli.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u="sng" dirty="0" smtClean="0"/>
              <a:t>Capovolgimento di prospettiva</a:t>
            </a:r>
            <a:r>
              <a:rPr lang="it-IT" sz="2400" dirty="0" smtClean="0"/>
              <a:t>: mentre per i socialisti la pace era concepita come conseguenza dell’applicazione di principi di libertà e uguaglianza, per i federalisti ogni riforma era volta al fallimento a causa dell’anarchia internazionale. </a:t>
            </a:r>
            <a:r>
              <a:rPr lang="it-IT" sz="2400" i="1" dirty="0" smtClean="0"/>
              <a:t>Il federalismo è inteso come precondizione di qualsiasi riforma.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endParaRPr lang="it-IT" sz="2400" dirty="0"/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endParaRPr lang="it-IT" sz="24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30 marzo 2015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Il Manifesto di </a:t>
            </a:r>
            <a:r>
              <a:rPr lang="it-IT" sz="2000" b="1" dirty="0" smtClean="0"/>
              <a:t>Ventotene, di A</a:t>
            </a:r>
            <a:r>
              <a:rPr lang="it-IT" sz="2000" b="1" dirty="0"/>
              <a:t>. Spinelli e </a:t>
            </a:r>
            <a:r>
              <a:rPr lang="it-IT" sz="2000" b="1" dirty="0" err="1"/>
              <a:t>E</a:t>
            </a:r>
            <a:r>
              <a:rPr lang="it-IT" sz="2000" b="1" dirty="0"/>
              <a:t>. </a:t>
            </a:r>
            <a:r>
              <a:rPr lang="it-IT" sz="2000" b="1" dirty="0" smtClean="0"/>
              <a:t>Rossi </a:t>
            </a:r>
            <a:r>
              <a:rPr lang="it-IT" sz="2000" b="1" dirty="0"/>
              <a:t>(1941</a:t>
            </a:r>
            <a:r>
              <a:rPr lang="it-IT" sz="2000" b="1" dirty="0" smtClean="0"/>
              <a:t>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48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359792" y="2771725"/>
            <a:ext cx="9073008" cy="338437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1. Federalismo come ideologia (divisione tra partiti)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2. Federalismo come prassi (movimenti transnazionali, il MFE)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endParaRPr lang="it-IT" sz="2400" dirty="0" smtClean="0"/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Limiti del Manifesto: 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1. Pensare come imminente la fine del nazionalismo</a:t>
            </a:r>
            <a:endParaRPr lang="it-IT" sz="2400" dirty="0"/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2. Ignorare la dimensione sociale (vedi </a:t>
            </a:r>
            <a:r>
              <a:rPr lang="it-IT" sz="2400" dirty="0" err="1" smtClean="0"/>
              <a:t>Prodhoun</a:t>
            </a:r>
            <a:r>
              <a:rPr lang="it-IT" sz="2400" dirty="0" smtClean="0"/>
              <a:t>)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3. Ignorare gli attori economici (operai, produttori, commercianti)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400" dirty="0" smtClean="0"/>
              <a:t>4. Esistenza di un ‘popolo europeo’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Il Manifesto di </a:t>
            </a:r>
            <a:r>
              <a:rPr lang="it-IT" sz="2000" b="1" dirty="0" smtClean="0"/>
              <a:t>Ventotene, di A</a:t>
            </a:r>
            <a:r>
              <a:rPr lang="it-IT" sz="2000" b="1" dirty="0"/>
              <a:t>. Spinelli e </a:t>
            </a:r>
            <a:r>
              <a:rPr lang="it-IT" sz="2000" b="1" dirty="0" err="1"/>
              <a:t>E</a:t>
            </a:r>
            <a:r>
              <a:rPr lang="it-IT" sz="2000" b="1" dirty="0"/>
              <a:t>. </a:t>
            </a:r>
            <a:r>
              <a:rPr lang="it-IT" sz="2000" b="1" dirty="0" smtClean="0"/>
              <a:t>Rossi </a:t>
            </a:r>
            <a:r>
              <a:rPr lang="it-IT" sz="2000" b="1" dirty="0"/>
              <a:t>(1941</a:t>
            </a:r>
            <a:r>
              <a:rPr lang="it-IT" sz="2000" b="1" dirty="0" smtClean="0"/>
              <a:t>)</a:t>
            </a:r>
            <a:endParaRPr lang="it-IT" sz="20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34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431800" y="2915741"/>
            <a:ext cx="8928992" cy="295232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800" dirty="0" smtClean="0"/>
              <a:t>1. Il Congresso d’Europa dell’</a:t>
            </a:r>
            <a:r>
              <a:rPr lang="it-IT" sz="2800" dirty="0" err="1" smtClean="0"/>
              <a:t>Aja</a:t>
            </a:r>
            <a:r>
              <a:rPr lang="it-IT" sz="2800" dirty="0" smtClean="0"/>
              <a:t> (1848)</a:t>
            </a:r>
          </a:p>
          <a:p>
            <a:pPr marL="92075" indent="15875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800" dirty="0" smtClean="0"/>
              <a:t>2. La Dichiarazione </a:t>
            </a:r>
            <a:r>
              <a:rPr lang="it-IT" sz="2800" dirty="0" err="1" smtClean="0"/>
              <a:t>Schuman</a:t>
            </a:r>
            <a:r>
              <a:rPr lang="it-IT" sz="2800" dirty="0" smtClean="0"/>
              <a:t> (9 maggio 1950)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000" dirty="0" smtClean="0"/>
              <a:t>(Il </a:t>
            </a:r>
            <a:r>
              <a:rPr lang="it-IT" sz="2000" b="1" dirty="0" smtClean="0"/>
              <a:t>9 maggio 1945 </a:t>
            </a:r>
            <a:r>
              <a:rPr lang="it-IT" sz="2000" dirty="0" smtClean="0"/>
              <a:t>è anche la data della resa tedesca e della fine della seconda guerra mondiale)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800" dirty="0" smtClean="0"/>
              <a:t>3. CECA (1951)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800" dirty="0" smtClean="0"/>
              <a:t>4. Conferenza di Messina (1955)</a:t>
            </a:r>
          </a:p>
          <a:p>
            <a:pPr marL="92075" indent="15875" algn="just">
              <a:spcBef>
                <a:spcPts val="300"/>
              </a:spcBef>
              <a:spcAft>
                <a:spcPts val="0"/>
              </a:spcAft>
              <a:buNone/>
            </a:pPr>
            <a:r>
              <a:rPr lang="it-IT" sz="2800" dirty="0" smtClean="0"/>
              <a:t>5. Trattati di Roma (1957</a:t>
            </a:r>
            <a:r>
              <a:rPr lang="it-IT" sz="2800" smtClean="0"/>
              <a:t>: CEE e </a:t>
            </a:r>
            <a:r>
              <a:rPr lang="it-IT" sz="2800" dirty="0" smtClean="0"/>
              <a:t>EURATOM)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algn="ctr">
              <a:spcAft>
                <a:spcPts val="0"/>
              </a:spcAft>
              <a:buNone/>
            </a:pPr>
            <a:r>
              <a:rPr lang="it-IT" sz="1400" dirty="0"/>
              <a:t>2. L’utopia realista del Manifesto di Ventotene (Novecento)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Prof</a:t>
            </a:r>
            <a:r>
              <a:rPr lang="it-IT" sz="1400" dirty="0"/>
              <a:t>. Massimo Pendenza 1 Aprile 2016</a:t>
            </a:r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431800" y="1810791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Epilogo</a:t>
            </a:r>
            <a:endParaRPr lang="it-IT" sz="2800" b="1" dirty="0"/>
          </a:p>
        </p:txBody>
      </p:sp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25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3234</Words>
  <Application>Microsoft Office PowerPoint</Application>
  <PresentationFormat>Personalizzato</PresentationFormat>
  <Paragraphs>444</Paragraphs>
  <Slides>29</Slides>
  <Notes>29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9" baseType="lpstr">
      <vt:lpstr>Arial Unicode MS</vt:lpstr>
      <vt:lpstr>Microsoft YaHei</vt:lpstr>
      <vt:lpstr>Arial</vt:lpstr>
      <vt:lpstr>Calibri</vt:lpstr>
      <vt:lpstr>Cambria</vt:lpstr>
      <vt:lpstr>Mangal</vt:lpstr>
      <vt:lpstr>StarSymbol</vt:lpstr>
      <vt:lpstr>Tahoma</vt:lpstr>
      <vt:lpstr>Times New Roman</vt:lpstr>
      <vt:lpstr>Predefinito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Monnet – Centro Studi Europei Dipartimento di Scienze Politiche, Sociali e della Comunicazione Università di Salerno</dc:title>
  <dc:creator>Proprietario</dc:creator>
  <cp:lastModifiedBy>Admin</cp:lastModifiedBy>
  <cp:revision>116</cp:revision>
  <cp:lastPrinted>2015-03-27T18:08:15Z</cp:lastPrinted>
  <dcterms:modified xsi:type="dcterms:W3CDTF">2016-04-18T08:37:11Z</dcterms:modified>
</cp:coreProperties>
</file>