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78" r:id="rId2"/>
    <p:sldId id="272" r:id="rId3"/>
    <p:sldId id="273" r:id="rId4"/>
    <p:sldId id="274" r:id="rId5"/>
    <p:sldId id="275" r:id="rId6"/>
    <p:sldId id="276" r:id="rId7"/>
  </p:sldIdLst>
  <p:sldSz cx="10080625" cy="7559675"/>
  <p:notesSz cx="7559675" cy="106918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1506" y="96"/>
      </p:cViewPr>
      <p:guideLst>
        <p:guide orient="horz" pos="2381"/>
        <p:guide pos="31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it-IT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Segnaposto data 2"/>
          <p:cNvSpPr txBox="1">
            <a:spLocks noGrp="1"/>
          </p:cNvSpPr>
          <p:nvPr>
            <p:ph type="dt" sz="quarter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it-IT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Segnaposto piè di pagina 3"/>
          <p:cNvSpPr txBox="1">
            <a:spLocks noGrp="1"/>
          </p:cNvSpPr>
          <p:nvPr>
            <p:ph type="ftr" sz="quarte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it-IT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Segnaposto numero diapositiva 4"/>
          <p:cNvSpPr txBox="1">
            <a:spLocks noGrp="1"/>
          </p:cNvSpPr>
          <p:nvPr>
            <p:ph type="sldNum" sz="quarter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CC79F901-3143-47A4-919C-2877FBAB043D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400"/>
              </a:pPr>
              <a:t>‹N›</a:t>
            </a:fld>
            <a:endParaRPr lang="it-IT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381603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20"/>
            <a:ext cx="5345280" cy="400895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it-IT"/>
          </a:p>
        </p:txBody>
      </p:sp>
      <p:sp>
        <p:nvSpPr>
          <p:cNvPr id="4" name="Segnaposto intestazione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rtl="0" hangingPunct="0">
              <a:buNone/>
              <a:tabLst/>
              <a:defRPr lang="it-IT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it-IT"/>
          </a:p>
        </p:txBody>
      </p:sp>
      <p:sp>
        <p:nvSpPr>
          <p:cNvPr id="5" name="Segnaposto data 4"/>
          <p:cNvSpPr txBox="1"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r" rtl="0" hangingPunct="0">
              <a:buNone/>
              <a:tabLst/>
              <a:defRPr lang="it-IT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it-IT"/>
          </a:p>
        </p:txBody>
      </p:sp>
      <p:sp>
        <p:nvSpPr>
          <p:cNvPr id="6" name="Segnaposto piè di pagina 5"/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rtl="0" hangingPunct="0">
              <a:buNone/>
              <a:tabLst/>
              <a:defRPr lang="it-IT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it-IT"/>
          </a:p>
        </p:txBody>
      </p:sp>
      <p:sp>
        <p:nvSpPr>
          <p:cNvPr id="7" name="Segnaposto numero diapositiva 6"/>
          <p:cNvSpPr txBox="1">
            <a:spLocks noGrp="1"/>
          </p:cNvSpPr>
          <p:nvPr>
            <p:ph type="sldNum" sz="quarter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algn="r" rtl="0" hangingPunct="0">
              <a:buNone/>
              <a:tabLst/>
              <a:defRPr lang="it-IT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286095A0-AED5-4FAF-938E-5DA6EA48A0CE}" type="slidenum">
              <a:rPr/>
              <a:pPr lvl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912928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it-IT" sz="2000" b="0" i="0" u="none" strike="noStrike" kern="1200">
        <a:ln>
          <a:noFill/>
        </a:ln>
        <a:latin typeface="Arial" pitchFamily="18"/>
        <a:ea typeface="Microsoft YaHei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895350" y="755650"/>
            <a:ext cx="4968875" cy="372745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676145" y="4722609"/>
            <a:ext cx="5408841" cy="4474209"/>
          </a:xfrm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57511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699241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907696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863819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790136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71119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EAC713E-DDD3-4CDD-B6F2-91220DD27913}" type="slidenum">
              <a:rPr/>
              <a:pPr lvl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4628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37346ED-08FB-4937-AE97-5950FA1E713A}" type="slidenum">
              <a:rPr/>
              <a:pPr lvl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26885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63A7931-F4F7-42AE-A70F-E90B446CB13A}" type="slidenum">
              <a:rPr/>
              <a:pPr lvl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96757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9287" cy="49895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114925" y="1768475"/>
            <a:ext cx="4460875" cy="49895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D03EB48-FC55-4A8D-98D4-C417C74C9B08}" type="slidenum">
              <a:rPr/>
              <a:pPr lvl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98880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4CF9C90-A3F8-4685-BF16-F8819AA31CFA}" type="slidenum">
              <a:rPr/>
              <a:pPr lvl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69228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6CFDB35-1DD7-45A5-BF6B-13627C51FE49}" type="slidenum">
              <a:rPr/>
              <a:pPr lvl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01576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D4C091D-E292-40DB-A96D-D89C6B4ACC14}" type="slidenum">
              <a:rPr/>
              <a:pPr lvl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00324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9B851C1-15F5-43C2-8A5B-F05C81BBE0AD}" type="slidenum">
              <a:rPr/>
              <a:pPr lvl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6729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76C523B-1631-4255-B8C8-46D1B0A76869}" type="slidenum">
              <a:rPr/>
              <a:pPr lvl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127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E11C6E0-BB78-4AAB-A065-67E4475DFFCF}" type="slidenum">
              <a:rPr/>
              <a:pPr lvl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48830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7308850" y="301625"/>
            <a:ext cx="2266950" cy="6456363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3212" cy="6456363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89C8787-6894-4C08-A5E1-DB33EC1FE8D2}" type="slidenum">
              <a:rPr/>
              <a:pPr lvl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97341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 txBox="1">
            <a:spLocks noGrp="1"/>
          </p:cNvSpPr>
          <p:nvPr>
            <p:ph type="title"/>
          </p:nvPr>
        </p:nvSpPr>
        <p:spPr>
          <a:xfrm>
            <a:off x="503999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it-IT"/>
          </a:p>
        </p:txBody>
      </p:sp>
      <p:sp>
        <p:nvSpPr>
          <p:cNvPr id="3" name="Segnaposto testo 2"/>
          <p:cNvSpPr txBox="1">
            <a:spLocks noGrp="1"/>
          </p:cNvSpPr>
          <p:nvPr>
            <p:ph type="body" idx="1"/>
          </p:nvPr>
        </p:nvSpPr>
        <p:spPr>
          <a:xfrm>
            <a:off x="503999" y="1769040"/>
            <a:ext cx="9071640" cy="4989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 txBox="1">
            <a:spLocks noGrp="1"/>
          </p:cNvSpPr>
          <p:nvPr>
            <p:ph type="dt" sz="half" idx="2"/>
          </p:nvPr>
        </p:nvSpPr>
        <p:spPr>
          <a:xfrm>
            <a:off x="503999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rtl="0" hangingPunct="0">
              <a:buNone/>
              <a:tabLst/>
              <a:defRPr lang="it-IT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it-IT"/>
          </a:p>
        </p:txBody>
      </p:sp>
      <p:sp>
        <p:nvSpPr>
          <p:cNvPr id="5" name="Segnaposto piè di pagina 4"/>
          <p:cNvSpPr txBox="1">
            <a:spLocks noGrp="1"/>
          </p:cNvSpPr>
          <p:nvPr>
            <p:ph type="ftr" sz="quarter" idx="3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ctr" rtl="0" hangingPunct="0">
              <a:buNone/>
              <a:tabLst/>
              <a:defRPr lang="it-IT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it-IT"/>
          </a:p>
        </p:txBody>
      </p:sp>
      <p:sp>
        <p:nvSpPr>
          <p:cNvPr id="6" name="Segnaposto numero diapositiva 5"/>
          <p:cNvSpPr txBox="1">
            <a:spLocks noGrp="1"/>
          </p:cNvSpPr>
          <p:nvPr>
            <p:ph type="sldNum" sz="quarter" idx="4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r" rtl="0" hangingPunct="0">
              <a:buNone/>
              <a:tabLst/>
              <a:defRPr lang="it-IT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CE3898A2-6003-4867-8B62-CB72E7216C80}" type="slidenum">
              <a:rPr/>
              <a:pPr lvl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rtl="0" hangingPunct="0">
        <a:tabLst/>
        <a:defRPr lang="it-IT" sz="4400" b="0" i="0" u="none" strike="noStrike" kern="1200">
          <a:ln>
            <a:noFill/>
          </a:ln>
          <a:latin typeface="Arial" pitchFamily="18"/>
          <a:ea typeface="Microsoft YaHei" pitchFamily="2"/>
          <a:cs typeface="Mangal" pitchFamily="2"/>
        </a:defRPr>
      </a:lvl1pPr>
    </p:titleStyle>
    <p:bodyStyle>
      <a:lvl1pPr rtl="0" hangingPunct="0">
        <a:spcBef>
          <a:spcPts val="0"/>
        </a:spcBef>
        <a:spcAft>
          <a:spcPts val="1417"/>
        </a:spcAft>
        <a:tabLst/>
        <a:defRPr lang="it-IT" sz="3200" b="0" i="0" u="none" strike="noStrike" kern="1200">
          <a:ln>
            <a:noFill/>
          </a:ln>
          <a:latin typeface="Arial" pitchFamily="18"/>
          <a:ea typeface="Microsoft YaHei" pitchFamily="2"/>
          <a:cs typeface="Mangal" pitchFamily="2"/>
        </a:defRPr>
      </a:lvl1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3" Type="http://schemas.openxmlformats.org/officeDocument/2006/relationships/image" Target="../media/image6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gif"/><Relationship Id="rId5" Type="http://schemas.openxmlformats.org/officeDocument/2006/relationships/image" Target="NUL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3" Type="http://schemas.openxmlformats.org/officeDocument/2006/relationships/image" Target="../media/image6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gif"/><Relationship Id="rId5" Type="http://schemas.openxmlformats.org/officeDocument/2006/relationships/image" Target="NUL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3" Type="http://schemas.openxmlformats.org/officeDocument/2006/relationships/image" Target="../media/image6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gif"/><Relationship Id="rId5" Type="http://schemas.openxmlformats.org/officeDocument/2006/relationships/image" Target="NUL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3" Type="http://schemas.openxmlformats.org/officeDocument/2006/relationships/image" Target="../media/image6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gif"/><Relationship Id="rId5" Type="http://schemas.openxmlformats.org/officeDocument/2006/relationships/image" Target="NUL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3" Type="http://schemas.openxmlformats.org/officeDocument/2006/relationships/image" Target="../media/image6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gif"/><Relationship Id="rId5" Type="http://schemas.openxmlformats.org/officeDocument/2006/relationships/image" Target="NUL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3" name="Segnaposto immagine 2"/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88040" y="617040"/>
            <a:ext cx="867959" cy="678960"/>
          </a:xfrm>
        </p:spPr>
      </p:pic>
      <p:sp>
        <p:nvSpPr>
          <p:cNvPr id="6" name="Segnaposto testo 5"/>
          <p:cNvSpPr txBox="1">
            <a:spLocks noGrp="1"/>
          </p:cNvSpPr>
          <p:nvPr>
            <p:ph type="body" idx="4294967295"/>
          </p:nvPr>
        </p:nvSpPr>
        <p:spPr>
          <a:xfrm>
            <a:off x="936000" y="2051645"/>
            <a:ext cx="8640000" cy="4104456"/>
          </a:xfrm>
        </p:spPr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algn="ctr">
              <a:spcAft>
                <a:spcPts val="0"/>
              </a:spcAft>
              <a:buNone/>
            </a:pPr>
            <a:r>
              <a:rPr lang="it-IT" sz="2400" b="1" dirty="0"/>
              <a:t>I. Studi sociologici dell’integrazione europea</a:t>
            </a:r>
            <a:endParaRPr lang="it-IT" sz="2400" dirty="0"/>
          </a:p>
          <a:p>
            <a:pPr algn="ctr">
              <a:spcAft>
                <a:spcPts val="0"/>
              </a:spcAft>
              <a:buNone/>
            </a:pPr>
            <a:endParaRPr lang="it-IT" sz="2400" i="1" u="sng" dirty="0" smtClean="0"/>
          </a:p>
          <a:p>
            <a:pPr algn="ctr">
              <a:spcAft>
                <a:spcPts val="0"/>
              </a:spcAft>
              <a:buNone/>
            </a:pPr>
            <a:r>
              <a:rPr lang="it-IT" sz="2400" i="1" u="sng" dirty="0" smtClean="0"/>
              <a:t>Quinta </a:t>
            </a:r>
            <a:r>
              <a:rPr lang="it-IT" sz="2400" i="1" u="sng" dirty="0"/>
              <a:t>giornata</a:t>
            </a:r>
          </a:p>
          <a:p>
            <a:pPr marL="108000" indent="0" algn="ctr">
              <a:spcAft>
                <a:spcPts val="0"/>
              </a:spcAft>
              <a:buNone/>
            </a:pPr>
            <a:r>
              <a:rPr lang="it-IT" sz="1800" dirty="0" smtClean="0"/>
              <a:t>29 </a:t>
            </a:r>
            <a:r>
              <a:rPr lang="it-IT" sz="1800" dirty="0" smtClean="0"/>
              <a:t>Aprile 2016, ore 14 - 18</a:t>
            </a:r>
          </a:p>
          <a:p>
            <a:pPr marL="108000" indent="0" algn="ctr">
              <a:spcAft>
                <a:spcPts val="0"/>
              </a:spcAft>
              <a:buNone/>
            </a:pPr>
            <a:endParaRPr lang="it-IT" sz="1800" dirty="0"/>
          </a:p>
          <a:p>
            <a:pPr marL="108000" indent="0" algn="ctr">
              <a:spcAft>
                <a:spcPts val="0"/>
              </a:spcAft>
              <a:buNone/>
            </a:pPr>
            <a:r>
              <a:rPr lang="it-IT" sz="2400" b="1" i="1" dirty="0"/>
              <a:t>Processi di europeizzazione </a:t>
            </a:r>
            <a:r>
              <a:rPr lang="it-IT" sz="2400" b="1" i="1" dirty="0" smtClean="0"/>
              <a:t>(2).</a:t>
            </a:r>
            <a:r>
              <a:rPr lang="it-IT" sz="2400" b="1" i="1" dirty="0"/>
              <a:t> </a:t>
            </a:r>
            <a:endParaRPr lang="it-IT" sz="2400" b="1" i="1" dirty="0" smtClean="0"/>
          </a:p>
          <a:p>
            <a:pPr marL="108000" indent="0" algn="ctr">
              <a:spcAft>
                <a:spcPts val="0"/>
              </a:spcAft>
              <a:buNone/>
            </a:pPr>
            <a:r>
              <a:rPr lang="it-IT" sz="2400" b="1" i="1" dirty="0" smtClean="0"/>
              <a:t>L’Europa </a:t>
            </a:r>
            <a:r>
              <a:rPr lang="it-IT" sz="2400" b="1" i="1" dirty="0"/>
              <a:t>e i suoi nemici</a:t>
            </a:r>
            <a:r>
              <a:rPr lang="it-IT" sz="2000" b="1" i="1" cap="small" dirty="0" smtClean="0"/>
              <a:t> </a:t>
            </a:r>
            <a:endParaRPr lang="it-IT" sz="2000" b="1" i="1" cap="small" dirty="0" smtClean="0"/>
          </a:p>
          <a:p>
            <a:pPr marL="108000" indent="0" algn="ctr">
              <a:buNone/>
            </a:pPr>
            <a:r>
              <a:rPr lang="it-IT" sz="1800" i="1" dirty="0"/>
              <a:t>Dal paradigma </a:t>
            </a:r>
            <a:r>
              <a:rPr lang="it-IT" sz="1800" i="1" dirty="0" smtClean="0"/>
              <a:t>cosmopolita riflessivo a quello liberista</a:t>
            </a:r>
            <a:endParaRPr lang="it-IT" sz="1800" dirty="0"/>
          </a:p>
          <a:p>
            <a:pPr marL="108000" indent="0" algn="ctr">
              <a:spcAft>
                <a:spcPts val="0"/>
              </a:spcAft>
              <a:buNone/>
            </a:pPr>
            <a:endParaRPr lang="it-IT" sz="2000" b="1" cap="small" dirty="0" smtClean="0"/>
          </a:p>
          <a:p>
            <a:pPr algn="ctr">
              <a:spcAft>
                <a:spcPts val="0"/>
              </a:spcAft>
              <a:buNone/>
            </a:pPr>
            <a:r>
              <a:rPr lang="it-IT" sz="2000" dirty="0" smtClean="0"/>
              <a:t>Dr. Vanessa Lamattina</a:t>
            </a:r>
            <a:endParaRPr lang="it-IT" sz="2000" dirty="0"/>
          </a:p>
          <a:p>
            <a:pPr lvl="0" algn="ctr">
              <a:buNone/>
            </a:pPr>
            <a:endParaRPr lang="it-IT" sz="2600" b="1" dirty="0" smtClean="0"/>
          </a:p>
          <a:p>
            <a:pPr lvl="0" algn="ctr">
              <a:buNone/>
            </a:pPr>
            <a:endParaRPr lang="it-IT" sz="2600" b="1" dirty="0"/>
          </a:p>
        </p:txBody>
      </p:sp>
      <p:sp>
        <p:nvSpPr>
          <p:cNvPr id="7" name="Segnaposto testo 6"/>
          <p:cNvSpPr txBox="1">
            <a:spLocks noGrp="1"/>
          </p:cNvSpPr>
          <p:nvPr>
            <p:ph type="body" idx="4294967295"/>
          </p:nvPr>
        </p:nvSpPr>
        <p:spPr>
          <a:xfrm>
            <a:off x="131400" y="6552000"/>
            <a:ext cx="9732600" cy="430887"/>
          </a:xfrm>
        </p:spPr>
        <p:txBody>
          <a:bodyPr>
            <a:spAutoFit/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0" lvl="0" indent="0" algn="ctr">
              <a:spcAft>
                <a:spcPts val="0"/>
              </a:spcAft>
              <a:buNone/>
            </a:pPr>
            <a:r>
              <a:rPr lang="it-IT" sz="1400" b="1" dirty="0"/>
              <a:t>Modulo Jean </a:t>
            </a:r>
            <a:r>
              <a:rPr lang="it-IT" sz="1400" b="1" dirty="0" err="1"/>
              <a:t>Monnet</a:t>
            </a:r>
            <a:r>
              <a:rPr lang="it-IT" sz="1400" b="1" dirty="0"/>
              <a:t>: Divenire europei: la dimensione sociale dell'integrazione europea.</a:t>
            </a:r>
          </a:p>
          <a:p>
            <a:pPr marL="0" lvl="0" indent="0" algn="ctr">
              <a:spcAft>
                <a:spcPts val="0"/>
              </a:spcAft>
              <a:buNone/>
            </a:pPr>
            <a:r>
              <a:rPr lang="it-IT" sz="1400" dirty="0" smtClean="0"/>
              <a:t>1 Aprile - 9 maggio 2016</a:t>
            </a:r>
            <a:endParaRPr lang="it-IT" sz="1400" dirty="0"/>
          </a:p>
        </p:txBody>
      </p:sp>
      <p:sp>
        <p:nvSpPr>
          <p:cNvPr id="8" name="Titolo 7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/>
            </a:r>
            <a:br>
              <a:rPr lang="it-IT" sz="2000"/>
            </a:br>
            <a:r>
              <a:rPr lang="it-IT" sz="2000"/>
              <a:t/>
            </a:r>
            <a:br>
              <a:rPr lang="it-IT" sz="2000"/>
            </a:b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648000" cy="534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756000" cy="57096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itolo 12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>Jean </a:t>
            </a:r>
            <a:r>
              <a:rPr lang="it-IT" sz="2000" dirty="0" err="1"/>
              <a:t>Monnet</a:t>
            </a:r>
            <a:r>
              <a:rPr lang="it-IT" sz="2000" dirty="0"/>
              <a:t> – Centro Studi Europei</a:t>
            </a:r>
            <a:br>
              <a:rPr lang="it-IT" sz="2000" dirty="0"/>
            </a:br>
            <a:r>
              <a:rPr lang="it-IT" sz="1600" dirty="0"/>
              <a:t>Dipartimento di Scienze Politiche, Sociali e della Comunicazione</a:t>
            </a:r>
            <a:r>
              <a:rPr lang="it-IT" sz="2000" dirty="0"/>
              <a:t/>
            </a:r>
            <a:br>
              <a:rPr lang="it-IT" sz="2000" dirty="0"/>
            </a:br>
            <a:r>
              <a:rPr lang="it-IT" sz="1800" dirty="0"/>
              <a:t>Università di Salerno</a:t>
            </a:r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magine 15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5517536" y="206280"/>
            <a:ext cx="1539000" cy="441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2" descr="C:\Users\Proprietario\Documents\1. UNIVERSITA'\2. Eventi\Iniziative\Loghi\logo_dip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2269" y="149040"/>
            <a:ext cx="1914525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3438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3" name="Segnaposto immagine 2"/>
          <p:cNvPicPr>
            <a:picLocks noGrp="1" noChangeAspect="1"/>
          </p:cNvPicPr>
          <p:nvPr>
            <p:ph type="pic" idx="4294967295"/>
          </p:nvPr>
        </p:nvPicPr>
        <p:blipFill>
          <a:blip r:embed="rId3" cstate="print">
            <a:lum/>
            <a:alphaModFix/>
          </a:blip>
          <a:srcRect/>
          <a:stretch>
            <a:fillRect/>
          </a:stretch>
        </p:blipFill>
        <p:spPr>
          <a:xfrm>
            <a:off x="788040" y="617040"/>
            <a:ext cx="867959" cy="678960"/>
          </a:xfrm>
        </p:spPr>
      </p:pic>
      <p:sp>
        <p:nvSpPr>
          <p:cNvPr id="6" name="Segnaposto testo 5"/>
          <p:cNvSpPr txBox="1">
            <a:spLocks noGrp="1"/>
          </p:cNvSpPr>
          <p:nvPr>
            <p:ph type="body" idx="4294967295"/>
          </p:nvPr>
        </p:nvSpPr>
        <p:spPr>
          <a:xfrm>
            <a:off x="539718" y="1779573"/>
            <a:ext cx="8959200" cy="1146428"/>
          </a:xfrm>
        </p:spPr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108000" indent="0">
              <a:spcAft>
                <a:spcPts val="0"/>
              </a:spcAft>
              <a:buNone/>
            </a:pPr>
            <a:r>
              <a:rPr lang="it-IT" sz="2000" b="1" cap="small" dirty="0" smtClean="0"/>
              <a:t>                                        Processi di europeizzazione </a:t>
            </a:r>
            <a:r>
              <a:rPr lang="it-IT" sz="2000" b="1" cap="small" dirty="0" smtClean="0"/>
              <a:t>(2)</a:t>
            </a:r>
            <a:endParaRPr lang="it-IT" sz="2000" b="1" cap="small" dirty="0" smtClean="0"/>
          </a:p>
          <a:p>
            <a:pPr marL="108000" indent="0">
              <a:spcAft>
                <a:spcPts val="0"/>
              </a:spcAft>
              <a:buNone/>
            </a:pPr>
            <a:r>
              <a:rPr sz="2000" b="1" cap="small" dirty="0" smtClean="0"/>
              <a:t>                                            L'Europa e i suoi nemici</a:t>
            </a:r>
          </a:p>
          <a:p>
            <a:pPr marL="108000" indent="0">
              <a:spcAft>
                <a:spcPts val="0"/>
              </a:spcAft>
              <a:buNone/>
            </a:pPr>
            <a:endParaRPr lang="it-IT" sz="2000" b="1" i="1" cap="small" dirty="0" smtClean="0"/>
          </a:p>
          <a:p>
            <a:pPr marL="108000" indent="0">
              <a:buNone/>
            </a:pPr>
            <a:r>
              <a:rPr lang="it-IT" sz="2000" b="1" i="1" cap="small" dirty="0" smtClean="0"/>
              <a:t>I. L’Europa come progetto liberista? Ipotesi delle alternative</a:t>
            </a:r>
            <a:endParaRPr lang="it-IT" sz="2000" b="1" i="1" dirty="0"/>
          </a:p>
          <a:p>
            <a:pPr lvl="0" algn="ctr">
              <a:buNone/>
            </a:pPr>
            <a:endParaRPr lang="it-IT" sz="2600" b="1" dirty="0" smtClean="0"/>
          </a:p>
          <a:p>
            <a:pPr lvl="0" algn="ctr">
              <a:buNone/>
            </a:pPr>
            <a:endParaRPr lang="it-IT" sz="2600" b="1" dirty="0"/>
          </a:p>
        </p:txBody>
      </p:sp>
      <p:sp>
        <p:nvSpPr>
          <p:cNvPr id="7" name="Segnaposto testo 6"/>
          <p:cNvSpPr txBox="1">
            <a:spLocks noGrp="1"/>
          </p:cNvSpPr>
          <p:nvPr>
            <p:ph type="body" idx="4294967295"/>
          </p:nvPr>
        </p:nvSpPr>
        <p:spPr>
          <a:xfrm>
            <a:off x="131400" y="6552000"/>
            <a:ext cx="9732600" cy="754053"/>
          </a:xfrm>
        </p:spPr>
        <p:txBody>
          <a:bodyPr>
            <a:spAutoFit/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0" lvl="0" indent="0" algn="ctr">
              <a:spcAft>
                <a:spcPts val="0"/>
              </a:spcAft>
              <a:buNone/>
            </a:pPr>
            <a:r>
              <a:rPr sz="1200" b="1" dirty="0" smtClean="0"/>
              <a:t>Modulo Jean </a:t>
            </a:r>
            <a:r>
              <a:rPr sz="1200" b="1" dirty="0" err="1" smtClean="0"/>
              <a:t>Monnet</a:t>
            </a:r>
            <a:r>
              <a:rPr sz="1200" b="1" dirty="0" smtClean="0"/>
              <a:t>: Divenire europei: la dimensione sociale dell'integrazione europea.</a:t>
            </a:r>
          </a:p>
          <a:p>
            <a:pPr marL="0" lvl="0" indent="0" algn="ctr">
              <a:spcAft>
                <a:spcPts val="0"/>
              </a:spcAft>
              <a:buNone/>
            </a:pPr>
            <a:r>
              <a:rPr sz="1200" i="1" dirty="0" smtClean="0"/>
              <a:t>Processi di europeizzazione </a:t>
            </a:r>
            <a:r>
              <a:rPr sz="1200" i="1" dirty="0" smtClean="0"/>
              <a:t>(2). </a:t>
            </a:r>
            <a:r>
              <a:rPr sz="1200" i="1" dirty="0" smtClean="0"/>
              <a:t>L'Europa e i suoi nemici</a:t>
            </a:r>
          </a:p>
          <a:p>
            <a:pPr marL="0" lvl="0" indent="0" algn="ctr">
              <a:spcAft>
                <a:spcPts val="0"/>
              </a:spcAft>
              <a:buNone/>
            </a:pPr>
            <a:r>
              <a:rPr sz="1200" dirty="0" smtClean="0"/>
              <a:t>Dr.ssa Vanessa Lamattina 29 aprile 2016</a:t>
            </a:r>
          </a:p>
          <a:p>
            <a:pPr lvl="0" algn="just">
              <a:buNone/>
            </a:pPr>
            <a:endParaRPr lang="it-IT" sz="1300" dirty="0"/>
          </a:p>
        </p:txBody>
      </p:sp>
      <p:sp>
        <p:nvSpPr>
          <p:cNvPr id="8" name="Titolo 7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/>
            </a:r>
            <a:br>
              <a:rPr lang="it-IT" sz="2000"/>
            </a:br>
            <a:r>
              <a:rPr lang="it-IT" sz="2000"/>
              <a:t/>
            </a:r>
            <a:br>
              <a:rPr lang="it-IT" sz="2000"/>
            </a:b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4" cstate="print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648000" cy="534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7" cstate="print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756000" cy="57096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itolo 12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/>
            </a:r>
            <a:br>
              <a:rPr lang="it-IT" sz="2000"/>
            </a:br>
            <a:r>
              <a:rPr lang="it-IT" sz="2000"/>
              <a:t/>
            </a:r>
            <a:br>
              <a:rPr lang="it-IT" sz="2000"/>
            </a:b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539718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magine 15"/>
          <p:cNvPicPr>
            <a:picLocks noChangeAspect="1"/>
          </p:cNvPicPr>
          <p:nvPr/>
        </p:nvPicPr>
        <p:blipFill>
          <a:blip r:embed="rId8">
            <a:lum/>
            <a:alphaModFix/>
          </a:blip>
          <a:srcRect/>
          <a:stretch>
            <a:fillRect/>
          </a:stretch>
        </p:blipFill>
        <p:spPr>
          <a:xfrm>
            <a:off x="4248000" y="206280"/>
            <a:ext cx="1539000" cy="44171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Segnaposto testo 3"/>
          <p:cNvSpPr txBox="1">
            <a:spLocks/>
          </p:cNvSpPr>
          <p:nvPr/>
        </p:nvSpPr>
        <p:spPr>
          <a:xfrm>
            <a:off x="396842" y="3136895"/>
            <a:ext cx="9323400" cy="30162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 rtl="0" hangingPunct="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tabLst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>
              <a:spcAft>
                <a:spcPts val="0"/>
              </a:spcAft>
              <a:buNone/>
            </a:pPr>
            <a:r>
              <a:rPr lang="it-IT" sz="2800" dirty="0" smtClean="0">
                <a:solidFill>
                  <a:sysClr val="windowText" lastClr="000000"/>
                </a:solidFill>
              </a:rPr>
              <a:t>1. D</a:t>
            </a:r>
            <a:r>
              <a:rPr sz="2800" dirty="0" smtClean="0"/>
              <a:t>alla crisi di legittimazione alla crisi fiscale</a:t>
            </a:r>
            <a:endParaRPr lang="it-IT" sz="2800" dirty="0" smtClean="0">
              <a:solidFill>
                <a:sysClr val="windowText" lastClr="000000"/>
              </a:solidFill>
            </a:endParaRPr>
          </a:p>
          <a:p>
            <a:pPr marL="531813" indent="-423863">
              <a:spcAft>
                <a:spcPts val="0"/>
              </a:spcAft>
              <a:buNone/>
            </a:pPr>
            <a:r>
              <a:rPr lang="it-IT" sz="2800" dirty="0" smtClean="0">
                <a:solidFill>
                  <a:sysClr val="windowText" lastClr="000000"/>
                </a:solidFill>
              </a:rPr>
              <a:t>2. R</a:t>
            </a:r>
            <a:r>
              <a:rPr sz="2800" dirty="0" smtClean="0"/>
              <a:t>iforma neoliberista: dallo stato fiscale allo stato debitore</a:t>
            </a:r>
          </a:p>
          <a:p>
            <a:pPr marL="531813" indent="-423863">
              <a:spcAft>
                <a:spcPts val="0"/>
              </a:spcAft>
              <a:buNone/>
            </a:pPr>
            <a:r>
              <a:rPr sz="2800" dirty="0" smtClean="0">
                <a:solidFill>
                  <a:sysClr val="windowText" lastClr="000000"/>
                </a:solidFill>
              </a:rPr>
              <a:t>3. L</a:t>
            </a:r>
            <a:r>
              <a:rPr sz="2800" dirty="0" smtClean="0"/>
              <a:t>a politica dello stato in via di consolidamento: il neoliberismo in Europa</a:t>
            </a:r>
          </a:p>
          <a:p>
            <a:pPr marL="531813" indent="-423863">
              <a:spcAft>
                <a:spcPts val="0"/>
              </a:spcAft>
              <a:buNone/>
            </a:pPr>
            <a:r>
              <a:rPr sz="2800" dirty="0" smtClean="0">
                <a:solidFill>
                  <a:sysClr val="windowText" lastClr="000000"/>
                </a:solidFill>
              </a:rPr>
              <a:t>4. </a:t>
            </a:r>
            <a:r>
              <a:rPr sz="2800" dirty="0" smtClean="0"/>
              <a:t>"</a:t>
            </a:r>
            <a:r>
              <a:rPr sz="2800" dirty="0" err="1" smtClean="0"/>
              <a:t>Streeck-Habermas</a:t>
            </a:r>
            <a:r>
              <a:rPr sz="2800" dirty="0" smtClean="0"/>
              <a:t> </a:t>
            </a:r>
            <a:r>
              <a:rPr sz="2800" dirty="0" err="1" smtClean="0"/>
              <a:t>debatte</a:t>
            </a:r>
            <a:r>
              <a:rPr sz="2800" dirty="0" smtClean="0"/>
              <a:t>": le divergenti opinioni sul futuro dell'Europa</a:t>
            </a:r>
            <a:endParaRPr lang="it-IT" sz="28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856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3" name="Segnaposto immagine 2"/>
          <p:cNvPicPr>
            <a:picLocks noGrp="1" noChangeAspect="1"/>
          </p:cNvPicPr>
          <p:nvPr>
            <p:ph type="pic" idx="4294967295"/>
          </p:nvPr>
        </p:nvPicPr>
        <p:blipFill>
          <a:blip r:embed="rId3" cstate="print">
            <a:lum/>
            <a:alphaModFix/>
          </a:blip>
          <a:srcRect/>
          <a:stretch>
            <a:fillRect/>
          </a:stretch>
        </p:blipFill>
        <p:spPr>
          <a:xfrm>
            <a:off x="788040" y="617040"/>
            <a:ext cx="867959" cy="678960"/>
          </a:xfrm>
        </p:spPr>
      </p:pic>
      <p:sp>
        <p:nvSpPr>
          <p:cNvPr id="6" name="Segnaposto testo 5"/>
          <p:cNvSpPr txBox="1">
            <a:spLocks noGrp="1"/>
          </p:cNvSpPr>
          <p:nvPr>
            <p:ph type="body" idx="4294967295"/>
          </p:nvPr>
        </p:nvSpPr>
        <p:spPr>
          <a:xfrm>
            <a:off x="720000" y="2123654"/>
            <a:ext cx="8640000" cy="432048"/>
          </a:xfrm>
        </p:spPr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lvl="0" algn="ctr">
              <a:buNone/>
            </a:pPr>
            <a:r>
              <a:rPr lang="it-IT" sz="2000" b="1" cap="small" dirty="0" smtClean="0"/>
              <a:t>1. </a:t>
            </a:r>
            <a:r>
              <a:rPr sz="2000" b="1" cap="small" smtClean="0"/>
              <a:t>Dalla crisi di legittimazione alla crisi fiscale</a:t>
            </a:r>
            <a:endParaRPr lang="it-IT" sz="2000" b="1" cap="small" dirty="0"/>
          </a:p>
        </p:txBody>
      </p:sp>
      <p:sp>
        <p:nvSpPr>
          <p:cNvPr id="7" name="Segnaposto testo 6"/>
          <p:cNvSpPr txBox="1">
            <a:spLocks noGrp="1"/>
          </p:cNvSpPr>
          <p:nvPr>
            <p:ph type="body" idx="4294967295"/>
          </p:nvPr>
        </p:nvSpPr>
        <p:spPr>
          <a:xfrm>
            <a:off x="131400" y="6552000"/>
            <a:ext cx="9732600" cy="846386"/>
          </a:xfrm>
        </p:spPr>
        <p:txBody>
          <a:bodyPr>
            <a:spAutoFit/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0" lvl="0" indent="0" algn="ctr">
              <a:spcAft>
                <a:spcPts val="0"/>
              </a:spcAft>
              <a:buNone/>
            </a:pPr>
            <a:r>
              <a:rPr sz="1400" b="1" dirty="0" smtClean="0"/>
              <a:t>Modulo Jean </a:t>
            </a:r>
            <a:r>
              <a:rPr sz="1400" b="1" dirty="0" err="1" smtClean="0"/>
              <a:t>Monnet</a:t>
            </a:r>
            <a:r>
              <a:rPr sz="1400" b="1" dirty="0" smtClean="0"/>
              <a:t>: Divenire europei: la dimensione sociale dell'integrazione europea.</a:t>
            </a:r>
          </a:p>
          <a:p>
            <a:pPr marL="0" lvl="0" indent="0" algn="ctr">
              <a:spcAft>
                <a:spcPts val="0"/>
              </a:spcAft>
              <a:buNone/>
            </a:pPr>
            <a:r>
              <a:rPr sz="1400" i="1" dirty="0" smtClean="0"/>
              <a:t>Processi di europeizzazione </a:t>
            </a:r>
            <a:r>
              <a:rPr sz="1400" i="1" dirty="0" smtClean="0"/>
              <a:t>(2). </a:t>
            </a:r>
            <a:r>
              <a:rPr sz="1400" i="1" dirty="0" smtClean="0"/>
              <a:t>L'Europa e i suoi nemici</a:t>
            </a:r>
          </a:p>
          <a:p>
            <a:pPr marL="0" lvl="0" indent="0" algn="ctr">
              <a:spcAft>
                <a:spcPts val="0"/>
              </a:spcAft>
              <a:buNone/>
            </a:pPr>
            <a:r>
              <a:rPr sz="1400" dirty="0" smtClean="0"/>
              <a:t>Dr.ssa Vanessa Lamattina 29 aprile 2016</a:t>
            </a:r>
          </a:p>
          <a:p>
            <a:pPr lvl="0" algn="just">
              <a:buNone/>
            </a:pPr>
            <a:endParaRPr lang="it-IT" sz="1300" dirty="0"/>
          </a:p>
        </p:txBody>
      </p:sp>
      <p:sp>
        <p:nvSpPr>
          <p:cNvPr id="8" name="Titolo 7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/>
            </a:r>
            <a:br>
              <a:rPr lang="it-IT" sz="2000"/>
            </a:br>
            <a:r>
              <a:rPr lang="it-IT" sz="2000"/>
              <a:t/>
            </a:r>
            <a:br>
              <a:rPr lang="it-IT" sz="2000"/>
            </a:b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4" cstate="print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648000" cy="534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7" cstate="print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756000" cy="57096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itolo 12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/>
            </a:r>
            <a:br>
              <a:rPr lang="it-IT" sz="2000"/>
            </a:br>
            <a:r>
              <a:rPr lang="it-IT" sz="2000"/>
              <a:t/>
            </a:r>
            <a:br>
              <a:rPr lang="it-IT" sz="2000"/>
            </a:b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magine 15"/>
          <p:cNvPicPr>
            <a:picLocks noChangeAspect="1"/>
          </p:cNvPicPr>
          <p:nvPr/>
        </p:nvPicPr>
        <p:blipFill>
          <a:blip r:embed="rId8">
            <a:lum/>
            <a:alphaModFix/>
          </a:blip>
          <a:srcRect/>
          <a:stretch>
            <a:fillRect/>
          </a:stretch>
        </p:blipFill>
        <p:spPr>
          <a:xfrm>
            <a:off x="4248000" y="206280"/>
            <a:ext cx="1539000" cy="44171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Segnaposto testo 3"/>
          <p:cNvSpPr txBox="1">
            <a:spLocks/>
          </p:cNvSpPr>
          <p:nvPr/>
        </p:nvSpPr>
        <p:spPr>
          <a:xfrm>
            <a:off x="253966" y="2779705"/>
            <a:ext cx="9323400" cy="34470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 rtl="0" hangingPunct="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tabLst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531813" indent="-423863">
              <a:spcAft>
                <a:spcPts val="0"/>
              </a:spcAft>
              <a:buNone/>
            </a:pPr>
            <a:r>
              <a:rPr lang="it-IT" sz="2800" dirty="0" smtClean="0">
                <a:solidFill>
                  <a:sysClr val="windowText" lastClr="000000"/>
                </a:solidFill>
              </a:rPr>
              <a:t>I.    </a:t>
            </a:r>
            <a:r>
              <a:rPr sz="2800" dirty="0" smtClean="0"/>
              <a:t>Finanziarizzazione del capitale</a:t>
            </a:r>
            <a:endParaRPr lang="it-IT" sz="2800" dirty="0" smtClean="0">
              <a:solidFill>
                <a:sysClr val="windowText" lastClr="000000"/>
              </a:solidFill>
            </a:endParaRPr>
          </a:p>
          <a:p>
            <a:pPr marL="531813" lvl="0" indent="-423863">
              <a:spcAft>
                <a:spcPts val="0"/>
              </a:spcAft>
              <a:buNone/>
            </a:pPr>
            <a:r>
              <a:rPr lang="it-IT" sz="2800" dirty="0" smtClean="0">
                <a:solidFill>
                  <a:sysClr val="windowText" lastClr="000000"/>
                </a:solidFill>
              </a:rPr>
              <a:t>II.   </a:t>
            </a:r>
            <a:r>
              <a:rPr sz="2800" dirty="0" smtClean="0"/>
              <a:t>Rivalutazione delle teorie neomarxiste</a:t>
            </a:r>
          </a:p>
          <a:p>
            <a:pPr marL="531813" lvl="0" indent="-423863">
              <a:spcAft>
                <a:spcPts val="0"/>
              </a:spcAft>
              <a:buNone/>
            </a:pPr>
            <a:r>
              <a:rPr lang="it-IT" sz="2800" dirty="0" smtClean="0">
                <a:solidFill>
                  <a:sysClr val="windowText" lastClr="000000"/>
                </a:solidFill>
              </a:rPr>
              <a:t>III.  </a:t>
            </a:r>
            <a:r>
              <a:rPr sz="2800" dirty="0" smtClean="0"/>
              <a:t>Fallimento delle politiche keynesiane</a:t>
            </a:r>
          </a:p>
          <a:p>
            <a:pPr marL="531813" lvl="0" indent="-423863">
              <a:spcAft>
                <a:spcPts val="0"/>
              </a:spcAft>
              <a:buNone/>
            </a:pPr>
            <a:r>
              <a:rPr sz="2800" dirty="0" smtClean="0">
                <a:solidFill>
                  <a:sysClr val="windowText" lastClr="000000"/>
                </a:solidFill>
              </a:rPr>
              <a:t>IV.  </a:t>
            </a:r>
            <a:r>
              <a:rPr sz="2800" dirty="0" smtClean="0"/>
              <a:t>Crisi fiscale e politiche inflazionistiche</a:t>
            </a:r>
          </a:p>
          <a:p>
            <a:pPr marL="531813" lvl="0" indent="-423863">
              <a:spcAft>
                <a:spcPts val="0"/>
              </a:spcAft>
              <a:buNone/>
            </a:pPr>
            <a:r>
              <a:rPr sz="2800" dirty="0" smtClean="0">
                <a:solidFill>
                  <a:sysClr val="windowText" lastClr="000000"/>
                </a:solidFill>
              </a:rPr>
              <a:t>V.   </a:t>
            </a:r>
            <a:r>
              <a:rPr sz="2800" dirty="0" smtClean="0"/>
              <a:t>Fase di indebitamento pubblico</a:t>
            </a:r>
          </a:p>
          <a:p>
            <a:pPr marL="531813" lvl="0" indent="-423863">
              <a:spcAft>
                <a:spcPts val="0"/>
              </a:spcAft>
              <a:buNone/>
            </a:pPr>
            <a:r>
              <a:rPr sz="2800" dirty="0" smtClean="0">
                <a:solidFill>
                  <a:sysClr val="windowText" lastClr="000000"/>
                </a:solidFill>
              </a:rPr>
              <a:t>VI.  </a:t>
            </a:r>
            <a:r>
              <a:rPr sz="2800" dirty="0" smtClean="0"/>
              <a:t>Fase di indebitamento privato</a:t>
            </a:r>
          </a:p>
          <a:p>
            <a:pPr marL="531813" lvl="0" indent="-423863">
              <a:spcAft>
                <a:spcPts val="0"/>
              </a:spcAft>
              <a:buNone/>
            </a:pPr>
            <a:r>
              <a:rPr sz="2800" dirty="0" smtClean="0">
                <a:solidFill>
                  <a:sysClr val="windowText" lastClr="000000"/>
                </a:solidFill>
              </a:rPr>
              <a:t>VII. </a:t>
            </a:r>
            <a:r>
              <a:rPr sz="2800" dirty="0" smtClean="0"/>
              <a:t>Le tre "mini- crisi": crisi bancaria, crisi delle finanze statali e crisi dell'economia </a:t>
            </a:r>
            <a:r>
              <a:rPr sz="2800" dirty="0" smtClean="0"/>
              <a:t>reale</a:t>
            </a:r>
            <a:endParaRPr lang="it-IT" sz="24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436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3" name="Segnaposto immagine 2"/>
          <p:cNvPicPr>
            <a:picLocks noGrp="1" noChangeAspect="1"/>
          </p:cNvPicPr>
          <p:nvPr>
            <p:ph type="pic" idx="4294967295"/>
          </p:nvPr>
        </p:nvPicPr>
        <p:blipFill>
          <a:blip r:embed="rId3" cstate="print">
            <a:lum/>
            <a:alphaModFix/>
          </a:blip>
          <a:srcRect/>
          <a:stretch>
            <a:fillRect/>
          </a:stretch>
        </p:blipFill>
        <p:spPr>
          <a:xfrm>
            <a:off x="788040" y="617040"/>
            <a:ext cx="867959" cy="678960"/>
          </a:xfrm>
        </p:spPr>
      </p:pic>
      <p:sp>
        <p:nvSpPr>
          <p:cNvPr id="6" name="Segnaposto testo 5"/>
          <p:cNvSpPr txBox="1">
            <a:spLocks noGrp="1"/>
          </p:cNvSpPr>
          <p:nvPr>
            <p:ph type="body" idx="4294967295"/>
          </p:nvPr>
        </p:nvSpPr>
        <p:spPr>
          <a:xfrm>
            <a:off x="720000" y="2123654"/>
            <a:ext cx="8640000" cy="432048"/>
          </a:xfrm>
        </p:spPr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algn="ctr">
              <a:buNone/>
            </a:pPr>
            <a:r>
              <a:rPr lang="it-IT" sz="2000" b="1" cap="small" dirty="0" smtClean="0"/>
              <a:t>2. </a:t>
            </a:r>
            <a:r>
              <a:rPr sz="2000" b="1" cap="small" smtClean="0"/>
              <a:t>Riforma neoliberista: dallo stato fiscale allo stato debitore</a:t>
            </a:r>
          </a:p>
          <a:p>
            <a:pPr lvl="0" algn="ctr">
              <a:buNone/>
            </a:pPr>
            <a:endParaRPr lang="it-IT" sz="2000" b="1" cap="small" dirty="0"/>
          </a:p>
        </p:txBody>
      </p:sp>
      <p:sp>
        <p:nvSpPr>
          <p:cNvPr id="7" name="Segnaposto testo 6"/>
          <p:cNvSpPr txBox="1">
            <a:spLocks noGrp="1"/>
          </p:cNvSpPr>
          <p:nvPr>
            <p:ph type="body" idx="4294967295"/>
          </p:nvPr>
        </p:nvSpPr>
        <p:spPr>
          <a:xfrm>
            <a:off x="131400" y="6552000"/>
            <a:ext cx="9732600" cy="846386"/>
          </a:xfrm>
        </p:spPr>
        <p:txBody>
          <a:bodyPr>
            <a:spAutoFit/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0" lvl="0" indent="0" algn="ctr">
              <a:spcAft>
                <a:spcPts val="0"/>
              </a:spcAft>
              <a:buNone/>
            </a:pPr>
            <a:r>
              <a:rPr sz="1400" b="1" dirty="0" smtClean="0"/>
              <a:t>Modulo Jean </a:t>
            </a:r>
            <a:r>
              <a:rPr sz="1400" b="1" dirty="0" err="1" smtClean="0"/>
              <a:t>Monnet</a:t>
            </a:r>
            <a:r>
              <a:rPr sz="1400" b="1" dirty="0" smtClean="0"/>
              <a:t>: Divenire europei: la dimensione sociale dell'integrazione europea.</a:t>
            </a:r>
          </a:p>
          <a:p>
            <a:pPr marL="0" lvl="0" indent="0" algn="ctr">
              <a:spcAft>
                <a:spcPts val="0"/>
              </a:spcAft>
              <a:buNone/>
            </a:pPr>
            <a:r>
              <a:rPr sz="1400" i="1" dirty="0" smtClean="0"/>
              <a:t>Processi di europeizzazione </a:t>
            </a:r>
            <a:r>
              <a:rPr sz="1400" i="1" dirty="0" smtClean="0"/>
              <a:t>(2). </a:t>
            </a:r>
            <a:r>
              <a:rPr sz="1400" i="1" dirty="0" smtClean="0"/>
              <a:t>L'Europa e i suoi nemici</a:t>
            </a:r>
          </a:p>
          <a:p>
            <a:pPr marL="0" lvl="0" indent="0" algn="ctr">
              <a:spcAft>
                <a:spcPts val="0"/>
              </a:spcAft>
              <a:buNone/>
            </a:pPr>
            <a:r>
              <a:rPr sz="1400" dirty="0" smtClean="0"/>
              <a:t>Dr.ssa Vanessa Lamattina 29 aprile 2016</a:t>
            </a:r>
          </a:p>
          <a:p>
            <a:pPr lvl="0" algn="just">
              <a:buNone/>
            </a:pPr>
            <a:endParaRPr lang="it-IT" sz="1300" dirty="0"/>
          </a:p>
        </p:txBody>
      </p:sp>
      <p:sp>
        <p:nvSpPr>
          <p:cNvPr id="8" name="Titolo 7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/>
            </a:r>
            <a:br>
              <a:rPr lang="it-IT" sz="2000"/>
            </a:br>
            <a:r>
              <a:rPr lang="it-IT" sz="2000"/>
              <a:t/>
            </a:r>
            <a:br>
              <a:rPr lang="it-IT" sz="2000"/>
            </a:b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4" cstate="print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648000" cy="534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7" cstate="print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756000" cy="57096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itolo 12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/>
            </a:r>
            <a:br>
              <a:rPr lang="it-IT" sz="2000"/>
            </a:br>
            <a:r>
              <a:rPr lang="it-IT" sz="2000"/>
              <a:t/>
            </a:r>
            <a:br>
              <a:rPr lang="it-IT" sz="2000"/>
            </a:b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magine 15"/>
          <p:cNvPicPr>
            <a:picLocks noChangeAspect="1"/>
          </p:cNvPicPr>
          <p:nvPr/>
        </p:nvPicPr>
        <p:blipFill>
          <a:blip r:embed="rId8">
            <a:lum/>
            <a:alphaModFix/>
          </a:blip>
          <a:srcRect/>
          <a:stretch>
            <a:fillRect/>
          </a:stretch>
        </p:blipFill>
        <p:spPr>
          <a:xfrm>
            <a:off x="4248000" y="206280"/>
            <a:ext cx="1539000" cy="44171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Segnaposto testo 3"/>
          <p:cNvSpPr txBox="1">
            <a:spLocks/>
          </p:cNvSpPr>
          <p:nvPr/>
        </p:nvSpPr>
        <p:spPr>
          <a:xfrm>
            <a:off x="253966" y="2994019"/>
            <a:ext cx="9323400" cy="30162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 rtl="0" hangingPunct="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tabLst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531813" indent="-423863">
              <a:spcAft>
                <a:spcPts val="0"/>
              </a:spcAft>
              <a:buNone/>
            </a:pPr>
            <a:r>
              <a:rPr lang="it-IT" sz="2800" dirty="0" smtClean="0">
                <a:solidFill>
                  <a:sysClr val="windowText" lastClr="000000"/>
                </a:solidFill>
              </a:rPr>
              <a:t>I. </a:t>
            </a:r>
            <a:r>
              <a:rPr sz="2800" dirty="0" smtClean="0">
                <a:solidFill>
                  <a:sysClr val="windowText" lastClr="000000"/>
                </a:solidFill>
              </a:rPr>
              <a:t> </a:t>
            </a:r>
            <a:r>
              <a:rPr sz="2800" dirty="0" smtClean="0"/>
              <a:t>Tensione tra democrazia e capitalismo e rifiuto delle teorie legate al </a:t>
            </a:r>
            <a:r>
              <a:rPr sz="2800" i="1" dirty="0" smtClean="0"/>
              <a:t>common pool</a:t>
            </a:r>
            <a:endParaRPr lang="it-IT" sz="2800" dirty="0" smtClean="0">
              <a:solidFill>
                <a:sysClr val="windowText" lastClr="000000"/>
              </a:solidFill>
            </a:endParaRPr>
          </a:p>
          <a:p>
            <a:pPr marL="531813" indent="-423863">
              <a:spcAft>
                <a:spcPts val="0"/>
              </a:spcAft>
              <a:buNone/>
            </a:pPr>
            <a:r>
              <a:rPr lang="it-IT" sz="2800" dirty="0" smtClean="0">
                <a:solidFill>
                  <a:sysClr val="windowText" lastClr="000000"/>
                </a:solidFill>
              </a:rPr>
              <a:t>II.  </a:t>
            </a:r>
            <a:r>
              <a:rPr sz="2800" dirty="0" smtClean="0"/>
              <a:t>La questione dei salvataggi straordinari alla banche</a:t>
            </a:r>
          </a:p>
          <a:p>
            <a:pPr marL="531813" lvl="0" indent="-423863">
              <a:spcAft>
                <a:spcPts val="0"/>
              </a:spcAft>
              <a:buNone/>
            </a:pPr>
            <a:r>
              <a:rPr lang="it-IT" sz="2800" dirty="0" smtClean="0">
                <a:solidFill>
                  <a:sysClr val="windowText" lastClr="000000"/>
                </a:solidFill>
              </a:rPr>
              <a:t>III. </a:t>
            </a:r>
            <a:r>
              <a:rPr sz="2800" dirty="0" smtClean="0"/>
              <a:t>Fallimento delle politiche keynesiane</a:t>
            </a:r>
          </a:p>
          <a:p>
            <a:pPr marL="531813" indent="-423863">
              <a:spcAft>
                <a:spcPts val="0"/>
              </a:spcAft>
              <a:buNone/>
            </a:pPr>
            <a:r>
              <a:rPr sz="2800" dirty="0" smtClean="0">
                <a:solidFill>
                  <a:sysClr val="windowText" lastClr="000000"/>
                </a:solidFill>
              </a:rPr>
              <a:t>IV. </a:t>
            </a:r>
            <a:r>
              <a:rPr sz="2800" dirty="0" smtClean="0"/>
              <a:t>Evoluzione del concetto di democrazia: dalla democrazia postbellica a quella neoliberista</a:t>
            </a:r>
          </a:p>
          <a:p>
            <a:pPr marL="531813" indent="-423863">
              <a:spcAft>
                <a:spcPts val="0"/>
              </a:spcAft>
              <a:buNone/>
            </a:pPr>
            <a:r>
              <a:rPr sz="2800" dirty="0" smtClean="0">
                <a:solidFill>
                  <a:sysClr val="windowText" lastClr="000000"/>
                </a:solidFill>
              </a:rPr>
              <a:t>V.  </a:t>
            </a:r>
            <a:r>
              <a:rPr sz="2800" dirty="0" smtClean="0"/>
              <a:t>L'avanzata dello stato debitore</a:t>
            </a:r>
            <a:endParaRPr lang="it-IT" sz="24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436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3" name="Segnaposto immagine 2"/>
          <p:cNvPicPr>
            <a:picLocks noGrp="1" noChangeAspect="1"/>
          </p:cNvPicPr>
          <p:nvPr>
            <p:ph type="pic" idx="4294967295"/>
          </p:nvPr>
        </p:nvPicPr>
        <p:blipFill>
          <a:blip r:embed="rId3" cstate="print">
            <a:lum/>
            <a:alphaModFix/>
          </a:blip>
          <a:srcRect/>
          <a:stretch>
            <a:fillRect/>
          </a:stretch>
        </p:blipFill>
        <p:spPr>
          <a:xfrm>
            <a:off x="788040" y="617040"/>
            <a:ext cx="867959" cy="678960"/>
          </a:xfrm>
        </p:spPr>
      </p:pic>
      <p:sp>
        <p:nvSpPr>
          <p:cNvPr id="6" name="Segnaposto testo 5"/>
          <p:cNvSpPr txBox="1">
            <a:spLocks noGrp="1"/>
          </p:cNvSpPr>
          <p:nvPr>
            <p:ph type="body" idx="4294967295"/>
          </p:nvPr>
        </p:nvSpPr>
        <p:spPr>
          <a:xfrm>
            <a:off x="755336" y="1944000"/>
            <a:ext cx="8712800" cy="539702"/>
          </a:xfrm>
        </p:spPr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lvl="0" algn="ctr">
              <a:buNone/>
            </a:pPr>
            <a:r>
              <a:rPr sz="2000" b="1" cap="small" dirty="0" smtClean="0"/>
              <a:t>3</a:t>
            </a:r>
            <a:r>
              <a:rPr lang="it-IT" sz="2000" b="1" cap="small" dirty="0" smtClean="0"/>
              <a:t>. </a:t>
            </a:r>
            <a:r>
              <a:rPr sz="2000" b="1" cap="small" dirty="0" smtClean="0"/>
              <a:t>La politica dello stato in via di consolidamento: il neoliberismo in Europa </a:t>
            </a:r>
          </a:p>
          <a:p>
            <a:pPr algn="ctr">
              <a:buNone/>
            </a:pPr>
            <a:endParaRPr sz="2000" b="1" cap="small" dirty="0" smtClean="0"/>
          </a:p>
          <a:p>
            <a:pPr lvl="0" algn="ctr">
              <a:buNone/>
            </a:pPr>
            <a:endParaRPr lang="it-IT" sz="2000" b="1" cap="small" dirty="0"/>
          </a:p>
        </p:txBody>
      </p:sp>
      <p:sp>
        <p:nvSpPr>
          <p:cNvPr id="7" name="Segnaposto testo 6"/>
          <p:cNvSpPr txBox="1">
            <a:spLocks noGrp="1"/>
          </p:cNvSpPr>
          <p:nvPr>
            <p:ph type="body" idx="4294967295"/>
          </p:nvPr>
        </p:nvSpPr>
        <p:spPr>
          <a:xfrm>
            <a:off x="131400" y="6552000"/>
            <a:ext cx="9732600" cy="846386"/>
          </a:xfrm>
        </p:spPr>
        <p:txBody>
          <a:bodyPr>
            <a:spAutoFit/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0" lvl="0" indent="0" algn="ctr">
              <a:spcAft>
                <a:spcPts val="0"/>
              </a:spcAft>
              <a:buNone/>
            </a:pPr>
            <a:r>
              <a:rPr sz="1400" b="1" dirty="0" smtClean="0"/>
              <a:t>Modulo Jean </a:t>
            </a:r>
            <a:r>
              <a:rPr sz="1400" b="1" dirty="0" err="1" smtClean="0"/>
              <a:t>Monnet</a:t>
            </a:r>
            <a:r>
              <a:rPr sz="1400" b="1" dirty="0" smtClean="0"/>
              <a:t>: Divenire europei: la dimensione sociale dell'integrazione europea.</a:t>
            </a:r>
          </a:p>
          <a:p>
            <a:pPr marL="0" lvl="0" indent="0" algn="ctr">
              <a:spcAft>
                <a:spcPts val="0"/>
              </a:spcAft>
              <a:buNone/>
            </a:pPr>
            <a:r>
              <a:rPr sz="1400" i="1" dirty="0" smtClean="0"/>
              <a:t>Processi di europeizzazione </a:t>
            </a:r>
            <a:r>
              <a:rPr sz="1400" i="1" dirty="0" smtClean="0"/>
              <a:t>(2). </a:t>
            </a:r>
            <a:r>
              <a:rPr sz="1400" i="1" dirty="0" smtClean="0"/>
              <a:t>L'Europa e i suoi nemici</a:t>
            </a:r>
          </a:p>
          <a:p>
            <a:pPr marL="0" lvl="0" indent="0" algn="ctr">
              <a:spcAft>
                <a:spcPts val="0"/>
              </a:spcAft>
              <a:buNone/>
            </a:pPr>
            <a:r>
              <a:rPr sz="1400" dirty="0" smtClean="0"/>
              <a:t>Dr.ssa Vanessa Lamattina 29 aprile 2016</a:t>
            </a:r>
          </a:p>
          <a:p>
            <a:pPr lvl="0" algn="just">
              <a:buNone/>
            </a:pPr>
            <a:endParaRPr lang="it-IT" sz="1300" dirty="0"/>
          </a:p>
        </p:txBody>
      </p:sp>
      <p:sp>
        <p:nvSpPr>
          <p:cNvPr id="8" name="Titolo 7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/>
            </a:r>
            <a:br>
              <a:rPr lang="it-IT" sz="2000"/>
            </a:br>
            <a:r>
              <a:rPr lang="it-IT" sz="2000"/>
              <a:t/>
            </a:r>
            <a:br>
              <a:rPr lang="it-IT" sz="2000"/>
            </a:b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4" cstate="print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648000" cy="534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7" cstate="print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756000" cy="57096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itolo 12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/>
            </a:r>
            <a:br>
              <a:rPr lang="it-IT" sz="2000"/>
            </a:br>
            <a:r>
              <a:rPr lang="it-IT" sz="2000"/>
              <a:t/>
            </a:r>
            <a:br>
              <a:rPr lang="it-IT" sz="2000"/>
            </a:b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magine 15"/>
          <p:cNvPicPr>
            <a:picLocks noChangeAspect="1"/>
          </p:cNvPicPr>
          <p:nvPr/>
        </p:nvPicPr>
        <p:blipFill>
          <a:blip r:embed="rId8">
            <a:lum/>
            <a:alphaModFix/>
          </a:blip>
          <a:srcRect/>
          <a:stretch>
            <a:fillRect/>
          </a:stretch>
        </p:blipFill>
        <p:spPr>
          <a:xfrm>
            <a:off x="4248000" y="206280"/>
            <a:ext cx="1539000" cy="44171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Segnaposto testo 3"/>
          <p:cNvSpPr txBox="1">
            <a:spLocks/>
          </p:cNvSpPr>
          <p:nvPr/>
        </p:nvSpPr>
        <p:spPr>
          <a:xfrm>
            <a:off x="215423" y="2771703"/>
            <a:ext cx="9648577" cy="34470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 rtl="0" hangingPunct="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tabLst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531813" indent="-423863">
              <a:spcAft>
                <a:spcPts val="0"/>
              </a:spcAft>
              <a:buNone/>
            </a:pPr>
            <a:r>
              <a:rPr lang="it-IT" sz="2800" dirty="0" smtClean="0">
                <a:solidFill>
                  <a:sysClr val="windowText" lastClr="000000"/>
                </a:solidFill>
              </a:rPr>
              <a:t>I. </a:t>
            </a:r>
            <a:r>
              <a:rPr sz="2800" dirty="0" smtClean="0"/>
              <a:t>Passaggio dallo stato debitore allo stato di consolidamento: internazionalizzazione, denazionalizzazione e liberalizzazione</a:t>
            </a:r>
            <a:endParaRPr lang="it-IT" sz="2800" dirty="0" smtClean="0">
              <a:solidFill>
                <a:sysClr val="windowText" lastClr="000000"/>
              </a:solidFill>
            </a:endParaRPr>
          </a:p>
          <a:p>
            <a:pPr marL="531813" lvl="0" indent="-423863">
              <a:spcAft>
                <a:spcPts val="0"/>
              </a:spcAft>
              <a:buNone/>
            </a:pPr>
            <a:r>
              <a:rPr lang="it-IT" sz="2800" dirty="0" smtClean="0">
                <a:solidFill>
                  <a:sysClr val="windowText" lastClr="000000"/>
                </a:solidFill>
              </a:rPr>
              <a:t>II.  </a:t>
            </a:r>
            <a:r>
              <a:rPr sz="2800" dirty="0" smtClean="0"/>
              <a:t>La teoria </a:t>
            </a:r>
            <a:r>
              <a:rPr sz="2800" dirty="0" err="1" smtClean="0"/>
              <a:t>hayekiana</a:t>
            </a:r>
            <a:r>
              <a:rPr sz="2800" dirty="0" smtClean="0"/>
              <a:t> sul "federalismo europeo"</a:t>
            </a:r>
          </a:p>
          <a:p>
            <a:pPr marL="531813" indent="-423863">
              <a:spcAft>
                <a:spcPts val="0"/>
              </a:spcAft>
              <a:buNone/>
            </a:pPr>
            <a:r>
              <a:rPr lang="it-IT" sz="2800" dirty="0" smtClean="0">
                <a:solidFill>
                  <a:sysClr val="windowText" lastClr="000000"/>
                </a:solidFill>
              </a:rPr>
              <a:t>III. </a:t>
            </a:r>
            <a:r>
              <a:rPr sz="2800" dirty="0" smtClean="0"/>
              <a:t>Il passaggio dalle politiche keynesiane a quelle </a:t>
            </a:r>
            <a:r>
              <a:rPr sz="2800" dirty="0" err="1" smtClean="0"/>
              <a:t>hayekiane</a:t>
            </a:r>
            <a:endParaRPr sz="2800" dirty="0" smtClean="0"/>
          </a:p>
          <a:p>
            <a:pPr marL="531813" lvl="0" indent="-423863">
              <a:spcAft>
                <a:spcPts val="0"/>
              </a:spcAft>
              <a:buNone/>
            </a:pPr>
            <a:r>
              <a:rPr sz="2800" dirty="0" smtClean="0">
                <a:solidFill>
                  <a:sysClr val="windowText" lastClr="000000"/>
                </a:solidFill>
              </a:rPr>
              <a:t>IV. </a:t>
            </a:r>
            <a:r>
              <a:rPr sz="2800" dirty="0" smtClean="0"/>
              <a:t>De-politicizzazione dell'economia e de-democratizzazione della politica</a:t>
            </a:r>
            <a:endParaRPr lang="it-IT" sz="24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436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3" name="Segnaposto immagine 2"/>
          <p:cNvPicPr>
            <a:picLocks noGrp="1" noChangeAspect="1"/>
          </p:cNvPicPr>
          <p:nvPr>
            <p:ph type="pic" idx="4294967295"/>
          </p:nvPr>
        </p:nvPicPr>
        <p:blipFill>
          <a:blip r:embed="rId3" cstate="print">
            <a:lum/>
            <a:alphaModFix/>
          </a:blip>
          <a:srcRect/>
          <a:stretch>
            <a:fillRect/>
          </a:stretch>
        </p:blipFill>
        <p:spPr>
          <a:xfrm>
            <a:off x="788040" y="617040"/>
            <a:ext cx="867959" cy="678960"/>
          </a:xfrm>
        </p:spPr>
      </p:pic>
      <p:sp>
        <p:nvSpPr>
          <p:cNvPr id="6" name="Segnaposto testo 5"/>
          <p:cNvSpPr txBox="1">
            <a:spLocks noGrp="1"/>
          </p:cNvSpPr>
          <p:nvPr>
            <p:ph type="body" idx="4294967295"/>
          </p:nvPr>
        </p:nvSpPr>
        <p:spPr>
          <a:xfrm>
            <a:off x="720000" y="2123654"/>
            <a:ext cx="8640000" cy="432048"/>
          </a:xfrm>
        </p:spPr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algn="ctr">
              <a:buNone/>
            </a:pPr>
            <a:r>
              <a:rPr lang="it-IT" sz="2000" b="1" cap="small" dirty="0" smtClean="0"/>
              <a:t>4. </a:t>
            </a:r>
            <a:r>
              <a:rPr sz="2000" b="1" cap="small" smtClean="0"/>
              <a:t>"Streeck-Habermas debatte" : le divergenti opinioni sul futuro dell'Europa</a:t>
            </a:r>
          </a:p>
          <a:p>
            <a:pPr lvl="0" algn="ctr">
              <a:buNone/>
            </a:pPr>
            <a:endParaRPr sz="2000" b="1" cap="small" smtClean="0"/>
          </a:p>
          <a:p>
            <a:pPr algn="ctr">
              <a:buNone/>
            </a:pPr>
            <a:endParaRPr sz="2000" b="1" cap="small" smtClean="0"/>
          </a:p>
          <a:p>
            <a:pPr lvl="0" algn="ctr">
              <a:buNone/>
            </a:pPr>
            <a:endParaRPr lang="it-IT" sz="2000" b="1" cap="small" dirty="0"/>
          </a:p>
        </p:txBody>
      </p:sp>
      <p:sp>
        <p:nvSpPr>
          <p:cNvPr id="7" name="Segnaposto testo 6"/>
          <p:cNvSpPr txBox="1">
            <a:spLocks noGrp="1"/>
          </p:cNvSpPr>
          <p:nvPr>
            <p:ph type="body" idx="4294967295"/>
          </p:nvPr>
        </p:nvSpPr>
        <p:spPr>
          <a:xfrm>
            <a:off x="0" y="6851671"/>
            <a:ext cx="9732600" cy="846386"/>
          </a:xfrm>
        </p:spPr>
        <p:txBody>
          <a:bodyPr>
            <a:spAutoFit/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0" lvl="0" indent="0" algn="ctr">
              <a:spcAft>
                <a:spcPts val="0"/>
              </a:spcAft>
              <a:buNone/>
            </a:pPr>
            <a:r>
              <a:rPr sz="1400" b="1" dirty="0" smtClean="0"/>
              <a:t>Modulo Jean </a:t>
            </a:r>
            <a:r>
              <a:rPr sz="1400" b="1" dirty="0" err="1" smtClean="0"/>
              <a:t>Monnet</a:t>
            </a:r>
            <a:r>
              <a:rPr sz="1400" b="1" dirty="0" smtClean="0"/>
              <a:t>: Divenire europei: la dimensione sociale dell'integrazione europea.</a:t>
            </a:r>
          </a:p>
          <a:p>
            <a:pPr marL="0" lvl="0" indent="0" algn="ctr">
              <a:spcAft>
                <a:spcPts val="0"/>
              </a:spcAft>
              <a:buNone/>
            </a:pPr>
            <a:r>
              <a:rPr sz="1400" i="1" dirty="0" smtClean="0"/>
              <a:t>Processi di europeizzazione </a:t>
            </a:r>
            <a:r>
              <a:rPr sz="1400" i="1" dirty="0" smtClean="0"/>
              <a:t>(2). </a:t>
            </a:r>
            <a:r>
              <a:rPr sz="1400" i="1" dirty="0" smtClean="0"/>
              <a:t>L'Europa e i suoi nemici</a:t>
            </a:r>
          </a:p>
          <a:p>
            <a:pPr marL="0" lvl="0" indent="0" algn="ctr">
              <a:spcAft>
                <a:spcPts val="0"/>
              </a:spcAft>
              <a:buNone/>
            </a:pPr>
            <a:r>
              <a:rPr sz="1400" dirty="0" smtClean="0"/>
              <a:t>Dr.ssa Vanessa Lamattina 29 aprile 2016</a:t>
            </a:r>
          </a:p>
          <a:p>
            <a:pPr lvl="0" algn="just">
              <a:buNone/>
            </a:pPr>
            <a:endParaRPr lang="it-IT" sz="1300" dirty="0"/>
          </a:p>
        </p:txBody>
      </p:sp>
      <p:sp>
        <p:nvSpPr>
          <p:cNvPr id="8" name="Titolo 7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/>
            </a:r>
            <a:br>
              <a:rPr lang="it-IT" sz="2000"/>
            </a:br>
            <a:r>
              <a:rPr lang="it-IT" sz="2000"/>
              <a:t/>
            </a:r>
            <a:br>
              <a:rPr lang="it-IT" sz="2000"/>
            </a:b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4" cstate="print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648000" cy="534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7" cstate="print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756000" cy="57096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itolo 12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/>
            </a:r>
            <a:br>
              <a:rPr lang="it-IT" sz="2000"/>
            </a:br>
            <a:r>
              <a:rPr lang="it-IT" sz="2000"/>
              <a:t/>
            </a:r>
            <a:br>
              <a:rPr lang="it-IT" sz="2000"/>
            </a:b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magine 15"/>
          <p:cNvPicPr>
            <a:picLocks noChangeAspect="1"/>
          </p:cNvPicPr>
          <p:nvPr/>
        </p:nvPicPr>
        <p:blipFill>
          <a:blip r:embed="rId8">
            <a:lum/>
            <a:alphaModFix/>
          </a:blip>
          <a:srcRect/>
          <a:stretch>
            <a:fillRect/>
          </a:stretch>
        </p:blipFill>
        <p:spPr>
          <a:xfrm>
            <a:off x="4248000" y="206280"/>
            <a:ext cx="1539000" cy="44171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Segnaposto testo 3"/>
          <p:cNvSpPr txBox="1">
            <a:spLocks/>
          </p:cNvSpPr>
          <p:nvPr/>
        </p:nvSpPr>
        <p:spPr>
          <a:xfrm>
            <a:off x="396842" y="3136895"/>
            <a:ext cx="9683783" cy="34470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 rtl="0" hangingPunct="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tabLst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531813" indent="-423863">
              <a:spcAft>
                <a:spcPts val="0"/>
              </a:spcAft>
              <a:buNone/>
            </a:pPr>
            <a:r>
              <a:rPr lang="it-IT" sz="2800" dirty="0" smtClean="0">
                <a:solidFill>
                  <a:sysClr val="windowText" lastClr="000000"/>
                </a:solidFill>
              </a:rPr>
              <a:t>I.  </a:t>
            </a:r>
            <a:r>
              <a:rPr sz="2800" dirty="0" smtClean="0"/>
              <a:t>Convergenza sulla critica all'economia neoliberista in Europa</a:t>
            </a:r>
            <a:endParaRPr lang="it-IT" sz="2800" dirty="0" smtClean="0">
              <a:solidFill>
                <a:sysClr val="windowText" lastClr="000000"/>
              </a:solidFill>
            </a:endParaRPr>
          </a:p>
          <a:p>
            <a:pPr marL="531813" indent="-423863">
              <a:spcAft>
                <a:spcPts val="0"/>
              </a:spcAft>
              <a:buNone/>
            </a:pPr>
            <a:r>
              <a:rPr lang="it-IT" sz="2800" dirty="0" smtClean="0">
                <a:solidFill>
                  <a:sysClr val="windowText" lastClr="000000"/>
                </a:solidFill>
              </a:rPr>
              <a:t>II.  </a:t>
            </a:r>
            <a:r>
              <a:rPr sz="2800" dirty="0" err="1" smtClean="0"/>
              <a:t>Streeck</a:t>
            </a:r>
            <a:r>
              <a:rPr sz="2800" dirty="0" smtClean="0"/>
              <a:t> e la sua proposta di una </a:t>
            </a:r>
            <a:r>
              <a:rPr sz="2800" dirty="0" err="1" smtClean="0"/>
              <a:t>Bretton</a:t>
            </a:r>
            <a:r>
              <a:rPr sz="2800" dirty="0" smtClean="0"/>
              <a:t> Woods europea</a:t>
            </a:r>
          </a:p>
          <a:p>
            <a:pPr marL="531813" indent="-423863">
              <a:spcAft>
                <a:spcPts val="0"/>
              </a:spcAft>
              <a:buNone/>
            </a:pPr>
            <a:r>
              <a:rPr lang="it-IT" sz="2800" dirty="0" smtClean="0">
                <a:solidFill>
                  <a:sysClr val="windowText" lastClr="000000"/>
                </a:solidFill>
              </a:rPr>
              <a:t>III. </a:t>
            </a:r>
            <a:r>
              <a:rPr sz="2800" dirty="0" smtClean="0"/>
              <a:t>La questione dell'eterogeneità dei Paesi europei</a:t>
            </a:r>
          </a:p>
          <a:p>
            <a:pPr marL="531813" indent="-423863">
              <a:spcAft>
                <a:spcPts val="0"/>
              </a:spcAft>
              <a:buNone/>
            </a:pPr>
            <a:r>
              <a:rPr sz="2800" dirty="0" smtClean="0">
                <a:solidFill>
                  <a:sysClr val="windowText" lastClr="000000"/>
                </a:solidFill>
              </a:rPr>
              <a:t>IV. </a:t>
            </a:r>
            <a:r>
              <a:rPr sz="2800" dirty="0" smtClean="0"/>
              <a:t>La creazione di una coscienza sovranazionale in    </a:t>
            </a:r>
            <a:r>
              <a:rPr sz="2800" dirty="0" err="1" smtClean="0"/>
              <a:t>Habermas</a:t>
            </a:r>
            <a:endParaRPr sz="2800" dirty="0" smtClean="0"/>
          </a:p>
          <a:p>
            <a:pPr marL="531813" lvl="0" indent="-423863">
              <a:spcAft>
                <a:spcPts val="0"/>
              </a:spcAft>
              <a:buNone/>
            </a:pPr>
            <a:r>
              <a:rPr sz="2800" dirty="0" smtClean="0"/>
              <a:t>V.  </a:t>
            </a:r>
            <a:r>
              <a:rPr sz="2800" dirty="0" err="1" smtClean="0"/>
              <a:t>Habermas</a:t>
            </a:r>
            <a:r>
              <a:rPr sz="2800" dirty="0" smtClean="0"/>
              <a:t> e la sua idea di una comunità democratica sovranazionale</a:t>
            </a:r>
            <a:endParaRPr lang="it-IT" sz="24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436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definit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304</TotalTime>
  <Words>547</Words>
  <Application>Microsoft Office PowerPoint</Application>
  <PresentationFormat>Personalizzato</PresentationFormat>
  <Paragraphs>79</Paragraphs>
  <Slides>6</Slides>
  <Notes>6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15" baseType="lpstr">
      <vt:lpstr>Arial Unicode MS</vt:lpstr>
      <vt:lpstr>Microsoft YaHei</vt:lpstr>
      <vt:lpstr>Arial</vt:lpstr>
      <vt:lpstr>Calibri</vt:lpstr>
      <vt:lpstr>Mangal</vt:lpstr>
      <vt:lpstr>StarSymbol</vt:lpstr>
      <vt:lpstr>Tahoma</vt:lpstr>
      <vt:lpstr>Times New Roman</vt:lpstr>
      <vt:lpstr>Predefinito</vt:lpstr>
      <vt:lpstr>Jean Monnet – Centro Studi Europei Dipartimento di Scienze Politiche, Sociali e della Comunicazione Università di Salerno</vt:lpstr>
      <vt:lpstr>Jean Monnet – Centro Studi Europei Dipartimento di Scienze Politiche, Sociali e della Comunicazione Università di Salerno</vt:lpstr>
      <vt:lpstr>Jean Monnet – Centro Studi Europei Dipartimento di Scienze Politiche, Sociali e della Comunicazione Università di Salerno</vt:lpstr>
      <vt:lpstr>Jean Monnet – Centro Studi Europei Dipartimento di Scienze Politiche, Sociali e della Comunicazione Università di Salerno</vt:lpstr>
      <vt:lpstr>Jean Monnet – Centro Studi Europei Dipartimento di Scienze Politiche, Sociali e della Comunicazione Università di Salerno</vt:lpstr>
      <vt:lpstr>Jean Monnet – Centro Studi Europei Dipartimento di Scienze Politiche, Sociali e della Comunicazione Università di Salerno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Jean Monnet – Centro Studi Europei Dipartimento di Scienze Politiche, Sociali e della Comunicazione Università di Salerno</dc:title>
  <dc:creator>Proprietario</dc:creator>
  <cp:lastModifiedBy>Admin</cp:lastModifiedBy>
  <cp:revision>62</cp:revision>
  <dcterms:modified xsi:type="dcterms:W3CDTF">2016-04-18T08:31:01Z</dcterms:modified>
</cp:coreProperties>
</file>