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63" r:id="rId6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06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C79F901-3143-47A4-919C-2877FBAB043D}" type="slidenum"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8160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86095A0-AED5-4FAF-938E-5DA6EA48A0C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29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46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31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21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01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14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AC713E-DDD3-4CDD-B6F2-91220DD2791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6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1C6E0-BB78-4AAB-A065-67E4475DFFC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8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9C8787-6894-4C08-A5E1-DB33EC1FE8D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3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7346ED-08FB-4937-AE97-5950FA1E713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88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3A7931-F4F7-42AE-A70F-E90B446CB13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75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03EB48-FC55-4A8D-98D4-C417C74C9B0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88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CF9C90-A3F8-4685-BF16-F8819AA31CF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22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CFDB35-1DD7-45A5-BF6B-13627C51FE4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5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C091D-E292-40DB-A96D-D89C6B4ACC1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32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B851C1-15F5-43C2-8A5B-F05C81BBE0A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72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6C523B-1631-4255-B8C8-46D1B0A7686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E3898A2-6003-4867-8B62-CB72E7216C80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it-I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32000" y="4028400"/>
            <a:ext cx="4426560" cy="1923604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it-IT" sz="1800" dirty="0"/>
              <a:t>Responsabile:</a:t>
            </a:r>
          </a:p>
          <a:p>
            <a:pPr lvl="0">
              <a:buNone/>
            </a:pPr>
            <a:r>
              <a:rPr lang="it-IT" sz="1800" b="1" dirty="0"/>
              <a:t>Prof. Massimo Pendenza</a:t>
            </a:r>
          </a:p>
          <a:p>
            <a:pPr lvl="0">
              <a:buNone/>
            </a:pPr>
            <a:r>
              <a:rPr lang="it-IT" sz="1800" dirty="0"/>
              <a:t>Staff scientifico del progetto:</a:t>
            </a:r>
          </a:p>
          <a:p>
            <a:pPr marL="92075" lvl="0" indent="0">
              <a:buNone/>
            </a:pPr>
            <a:r>
              <a:rPr lang="it-IT" sz="1800" dirty="0"/>
              <a:t>Dario Verderame, Beatrice </a:t>
            </a:r>
            <a:r>
              <a:rPr lang="it-IT" sz="1800" dirty="0" err="1"/>
              <a:t>Benocci</a:t>
            </a:r>
            <a:r>
              <a:rPr lang="it-IT" sz="1800" dirty="0"/>
              <a:t>, Vanessa Lamattina, Salvatore Esposito</a:t>
            </a:r>
          </a:p>
        </p:txBody>
      </p:sp>
      <p:pic>
        <p:nvPicPr>
          <p:cNvPr id="4" name="Segnaposto immagine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05319" y="3964320"/>
            <a:ext cx="3992759" cy="2379600"/>
          </a:xfrm>
        </p:spPr>
      </p:pic>
      <p:sp>
        <p:nvSpPr>
          <p:cNvPr id="5" name="Segnaposto testo 4"/>
          <p:cNvSpPr txBox="1">
            <a:spLocks noGrp="1"/>
          </p:cNvSpPr>
          <p:nvPr>
            <p:ph type="body" idx="4294967295"/>
          </p:nvPr>
        </p:nvSpPr>
        <p:spPr>
          <a:xfrm>
            <a:off x="720000" y="1908000"/>
            <a:ext cx="8640000" cy="22186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it-IT" sz="2600" b="1" dirty="0"/>
              <a:t>Modulo </a:t>
            </a:r>
            <a:r>
              <a:rPr lang="it-IT" sz="2600" b="1" dirty="0" smtClean="0"/>
              <a:t>europeo Jean </a:t>
            </a:r>
            <a:r>
              <a:rPr lang="it-IT" sz="2600" b="1" dirty="0" err="1"/>
              <a:t>Monnet</a:t>
            </a:r>
            <a:endParaRPr lang="it-IT" sz="2600" b="1" dirty="0"/>
          </a:p>
          <a:p>
            <a:pPr lvl="0" algn="ctr">
              <a:spcAft>
                <a:spcPts val="0"/>
              </a:spcAft>
              <a:buNone/>
            </a:pPr>
            <a:r>
              <a:rPr lang="it-IT" sz="2600" b="1" dirty="0"/>
              <a:t>Divenire europei: la dimensione sociale </a:t>
            </a:r>
            <a:br>
              <a:rPr lang="it-IT" sz="2600" b="1" dirty="0"/>
            </a:br>
            <a:r>
              <a:rPr lang="it-IT" sz="2600" b="1" dirty="0"/>
              <a:t>dell'integrazione europea</a:t>
            </a:r>
          </a:p>
          <a:p>
            <a:pPr lvl="0" algn="ctr">
              <a:spcAft>
                <a:spcPts val="0"/>
              </a:spcAft>
              <a:buNone/>
            </a:pPr>
            <a:r>
              <a:rPr lang="it-IT" sz="1800" dirty="0" smtClean="0"/>
              <a:t>1 Aprile - 9 Maggio </a:t>
            </a:r>
            <a:r>
              <a:rPr lang="it-IT" sz="1800" dirty="0" smtClean="0"/>
              <a:t>2016</a:t>
            </a:r>
            <a:endParaRPr lang="it-IT" sz="1800" dirty="0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72000" y="6476399"/>
            <a:ext cx="9732600" cy="800219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92075" lvl="0" indent="15875" algn="just">
              <a:buNone/>
            </a:pPr>
            <a:r>
              <a:rPr lang="it-IT" sz="1300" dirty="0"/>
              <a:t>Con decisione n. 2014-2049/01-001, la Commissione europea attraverso l’</a:t>
            </a:r>
            <a:r>
              <a:rPr lang="it-IT" sz="1300" dirty="0" err="1"/>
              <a:t>Education</a:t>
            </a:r>
            <a:r>
              <a:rPr lang="it-IT" sz="1300" dirty="0"/>
              <a:t>, </a:t>
            </a:r>
            <a:r>
              <a:rPr lang="it-IT" sz="1300" dirty="0" err="1"/>
              <a:t>Audiovisual</a:t>
            </a:r>
            <a:r>
              <a:rPr lang="it-IT" sz="1300" dirty="0"/>
              <a:t> and Cultural Executive Agency ha accettato di co-finanziare, a seguito di selezione, il progetto </a:t>
            </a:r>
            <a:r>
              <a:rPr lang="it-IT" sz="1300" dirty="0" err="1"/>
              <a:t>Becoming</a:t>
            </a:r>
            <a:r>
              <a:rPr lang="it-IT" sz="1300" dirty="0"/>
              <a:t> </a:t>
            </a:r>
            <a:r>
              <a:rPr lang="it-IT" sz="1300" dirty="0" err="1"/>
              <a:t>Europeans</a:t>
            </a:r>
            <a:r>
              <a:rPr lang="it-IT" sz="1300" dirty="0"/>
              <a:t>: the Social </a:t>
            </a:r>
            <a:r>
              <a:rPr lang="it-IT" sz="1300" dirty="0" err="1"/>
              <a:t>Dimension</a:t>
            </a:r>
            <a:r>
              <a:rPr lang="it-IT" sz="1300" dirty="0"/>
              <a:t> of </a:t>
            </a:r>
            <a:r>
              <a:rPr lang="it-IT" sz="1300" dirty="0" err="1"/>
              <a:t>European</a:t>
            </a:r>
            <a:r>
              <a:rPr lang="it-IT" sz="1300" dirty="0"/>
              <a:t> Integration, all’interno dell’azione chiave Jean </a:t>
            </a:r>
            <a:r>
              <a:rPr lang="it-IT" sz="1300" dirty="0" err="1"/>
              <a:t>Monnet</a:t>
            </a:r>
            <a:r>
              <a:rPr lang="it-IT" sz="1300" dirty="0"/>
              <a:t>, rientrante nel Programma Erasmus+, che finanzia progetti di eccellenza nell’insegnamento e nella ricerca su temi relativi al processo di integrazione europea.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17536" y="206280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64" y="50437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774000" y="2627709"/>
            <a:ext cx="8640000" cy="3312368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it-IT" sz="2600" b="1" dirty="0" smtClean="0"/>
              <a:t>Organizzazione del Modulo europeo Jean </a:t>
            </a:r>
            <a:r>
              <a:rPr lang="it-IT" sz="2600" b="1" dirty="0" err="1" smtClean="0"/>
              <a:t>Monnet</a:t>
            </a:r>
            <a:endParaRPr lang="it-IT" sz="2600" b="1" dirty="0" smtClean="0"/>
          </a:p>
          <a:p>
            <a:pPr marL="108000" indent="0" algn="ctr">
              <a:buNone/>
            </a:pPr>
            <a:endParaRPr lang="it-IT" sz="2400" dirty="0" smtClean="0"/>
          </a:p>
          <a:p>
            <a:pPr marL="108000" indent="0" algn="ctr">
              <a:buNone/>
            </a:pPr>
            <a:r>
              <a:rPr lang="it-IT" sz="2400" b="1" dirty="0" smtClean="0"/>
              <a:t>I. Studi </a:t>
            </a:r>
            <a:r>
              <a:rPr lang="it-IT" sz="2400" b="1" dirty="0"/>
              <a:t>sociologici dell’integrazione </a:t>
            </a:r>
            <a:r>
              <a:rPr lang="it-IT" sz="2400" b="1" dirty="0" smtClean="0"/>
              <a:t>europea</a:t>
            </a:r>
            <a:endParaRPr lang="it-IT" sz="2400" dirty="0" smtClean="0"/>
          </a:p>
          <a:p>
            <a:pPr marL="108000" indent="0" algn="ctr">
              <a:buNone/>
            </a:pPr>
            <a:r>
              <a:rPr lang="it-IT" sz="1600" dirty="0" smtClean="0"/>
              <a:t>(1, 8, 15, 22, 29 Aprile e 6 Maggio 2016)</a:t>
            </a:r>
          </a:p>
          <a:p>
            <a:pPr marL="108000" indent="0" algn="ctr">
              <a:buNone/>
            </a:pPr>
            <a:r>
              <a:rPr lang="it-IT" sz="2400" b="1" dirty="0" smtClean="0"/>
              <a:t>II. Sei seminari tematici sull’Europa</a:t>
            </a:r>
            <a:endParaRPr lang="it-IT" sz="2400" dirty="0" smtClean="0"/>
          </a:p>
          <a:p>
            <a:pPr marL="108000" indent="0" algn="ctr">
              <a:buNone/>
            </a:pPr>
            <a:r>
              <a:rPr lang="it-IT" sz="1600" dirty="0" smtClean="0"/>
              <a:t>(8, 15, 22, 29 Aprile </a:t>
            </a:r>
            <a:r>
              <a:rPr lang="it-IT" sz="1600" smtClean="0"/>
              <a:t>e 6, 9 </a:t>
            </a:r>
            <a:r>
              <a:rPr lang="it-IT" sz="1600" dirty="0" smtClean="0"/>
              <a:t>Maggio)</a:t>
            </a:r>
            <a:endParaRPr lang="it-IT" sz="1600" dirty="0"/>
          </a:p>
          <a:p>
            <a:pPr lvl="0" algn="ctr">
              <a:buNone/>
            </a:pPr>
            <a:endParaRPr lang="it-IT" sz="2600" b="1" dirty="0" smtClean="0"/>
          </a:p>
          <a:p>
            <a:pPr lvl="0" algn="ctr">
              <a:buNone/>
            </a:pPr>
            <a:endParaRPr lang="it-IT" sz="2600" b="1" dirty="0"/>
          </a:p>
        </p:txBody>
      </p:sp>
      <p:sp>
        <p:nvSpPr>
          <p:cNvPr id="8" name="Titolo 7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olo 12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17536" y="206280"/>
            <a:ext cx="1539000" cy="44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64" y="50437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720000" y="1835621"/>
            <a:ext cx="8640000" cy="647701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indent="0" algn="ctr">
              <a:buNone/>
            </a:pPr>
            <a:r>
              <a:rPr lang="it-IT" sz="2400" b="1" dirty="0" smtClean="0"/>
              <a:t>I. Corso</a:t>
            </a:r>
            <a:r>
              <a:rPr lang="it-IT" sz="2400" b="1" dirty="0"/>
              <a:t>: Studi sociologici dell’integrazione europea </a:t>
            </a:r>
            <a:endParaRPr lang="it-IT" sz="2400" b="1" dirty="0" smtClean="0"/>
          </a:p>
          <a:p>
            <a:pPr lvl="0" algn="ctr">
              <a:buNone/>
            </a:pPr>
            <a:endParaRPr lang="it-IT" sz="2600" b="1" dirty="0"/>
          </a:p>
        </p:txBody>
      </p:sp>
      <p:sp>
        <p:nvSpPr>
          <p:cNvPr id="8" name="Titolo 7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olo 12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17536" y="206280"/>
            <a:ext cx="1539000" cy="44171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egnaposto testo 3"/>
          <p:cNvSpPr txBox="1">
            <a:spLocks/>
          </p:cNvSpPr>
          <p:nvPr/>
        </p:nvSpPr>
        <p:spPr>
          <a:xfrm>
            <a:off x="503999" y="2483322"/>
            <a:ext cx="9540748" cy="51244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just">
              <a:spcBef>
                <a:spcPts val="600"/>
              </a:spcBef>
              <a:spcAft>
                <a:spcPts val="0"/>
              </a:spcAft>
              <a:buFont typeface="StarSymbol"/>
              <a:buNone/>
            </a:pPr>
            <a:r>
              <a:rPr lang="it-IT" sz="2200" i="1" u="sng" dirty="0" smtClean="0">
                <a:solidFill>
                  <a:sysClr val="windowText" lastClr="000000"/>
                </a:solidFill>
              </a:rPr>
              <a:t>1 Aprile</a:t>
            </a:r>
            <a:r>
              <a:rPr lang="it-IT" sz="2200" dirty="0" smtClean="0">
                <a:solidFill>
                  <a:sysClr val="windowText" lastClr="000000"/>
                </a:solidFill>
              </a:rPr>
              <a:t>: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Il lento percorso dell’Unione europea</a:t>
            </a:r>
            <a:r>
              <a:rPr lang="it-IT" sz="2200" dirty="0" smtClean="0">
                <a:solidFill>
                  <a:sysClr val="windowText" lastClr="000000"/>
                </a:solidFill>
              </a:rPr>
              <a:t> (ore 10-13)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400" i="1" dirty="0"/>
              <a:t>I fondamenti pacifisti e federalisti del progetto di Europa</a:t>
            </a:r>
            <a:endParaRPr lang="it-IT" sz="2400" dirty="0"/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u="sng" dirty="0" smtClean="0">
                <a:solidFill>
                  <a:sysClr val="windowText" lastClr="000000"/>
                </a:solidFill>
              </a:rPr>
              <a:t>8 Aprile</a:t>
            </a:r>
            <a:r>
              <a:rPr lang="it-IT" sz="2200" dirty="0" smtClean="0">
                <a:solidFill>
                  <a:sysClr val="windowText" lastClr="000000"/>
                </a:solidFill>
              </a:rPr>
              <a:t>: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Paradigmi dell’integrazione europea (1)</a:t>
            </a:r>
            <a:r>
              <a:rPr lang="it-IT" sz="2200" dirty="0" smtClean="0">
                <a:solidFill>
                  <a:sysClr val="windowText" lastClr="000000"/>
                </a:solidFill>
              </a:rPr>
              <a:t> (ore 14-17)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dirty="0" smtClean="0"/>
              <a:t>Il processo di integrazione europea: il paradigma funzionalista in azione</a:t>
            </a:r>
            <a:endParaRPr lang="it-IT" sz="2200" dirty="0" smtClean="0">
              <a:solidFill>
                <a:sysClr val="windowText" lastClr="000000"/>
              </a:solidFill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u="sng" dirty="0" smtClean="0">
                <a:solidFill>
                  <a:sysClr val="windowText" lastClr="000000"/>
                </a:solidFill>
              </a:rPr>
              <a:t>15 Aprile</a:t>
            </a:r>
            <a:r>
              <a:rPr lang="it-IT" sz="2200" dirty="0" smtClean="0">
                <a:solidFill>
                  <a:sysClr val="windowText" lastClr="000000"/>
                </a:solidFill>
              </a:rPr>
              <a:t>: 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Paradigmi dell’integrazione europea (2) </a:t>
            </a:r>
            <a:r>
              <a:rPr lang="it-IT" sz="2200" dirty="0" smtClean="0">
                <a:solidFill>
                  <a:sysClr val="windowText" lastClr="000000"/>
                </a:solidFill>
              </a:rPr>
              <a:t>(ore 14-17)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dirty="0"/>
              <a:t>Europa come terza forza: Comitato Stati Uniti </a:t>
            </a:r>
            <a:r>
              <a:rPr lang="it-IT" sz="2200" i="1" dirty="0" smtClean="0"/>
              <a:t>d’Europa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u="sng" dirty="0" smtClean="0">
                <a:solidFill>
                  <a:sysClr val="windowText" lastClr="000000"/>
                </a:solidFill>
              </a:rPr>
              <a:t>22 Aprile</a:t>
            </a:r>
            <a:r>
              <a:rPr lang="it-IT" sz="2200" dirty="0" smtClean="0">
                <a:solidFill>
                  <a:sysClr val="windowText" lastClr="000000"/>
                </a:solidFill>
              </a:rPr>
              <a:t>: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Processi di europeizzazione</a:t>
            </a:r>
            <a:r>
              <a:rPr lang="it-IT" sz="2200" dirty="0" smtClean="0">
                <a:solidFill>
                  <a:sysClr val="windowText" lastClr="000000"/>
                </a:solidFill>
              </a:rPr>
              <a:t>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(1)</a:t>
            </a:r>
            <a:r>
              <a:rPr lang="it-IT" sz="2200" dirty="0" smtClean="0">
                <a:solidFill>
                  <a:sysClr val="windowText" lastClr="000000"/>
                </a:solidFill>
              </a:rPr>
              <a:t> (ore 14-17)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dirty="0"/>
              <a:t>Il concetto di europeizzazione cosmopolita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u="sng" dirty="0" smtClean="0">
                <a:solidFill>
                  <a:sysClr val="windowText" lastClr="000000"/>
                </a:solidFill>
              </a:rPr>
              <a:t>29 Aprile:</a:t>
            </a:r>
            <a:r>
              <a:rPr lang="it-IT" sz="2200" dirty="0" smtClean="0">
                <a:solidFill>
                  <a:sysClr val="windowText" lastClr="000000"/>
                </a:solidFill>
              </a:rPr>
              <a:t> </a:t>
            </a:r>
            <a:r>
              <a:rPr lang="it-IT" sz="2200" b="1" dirty="0">
                <a:solidFill>
                  <a:sysClr val="windowText" lastClr="000000"/>
                </a:solidFill>
              </a:rPr>
              <a:t>Processi di europeizzazione</a:t>
            </a:r>
            <a:r>
              <a:rPr lang="it-IT" sz="2200" dirty="0">
                <a:solidFill>
                  <a:sysClr val="windowText" lastClr="000000"/>
                </a:solidFill>
              </a:rPr>
              <a:t>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(2)</a:t>
            </a:r>
            <a:r>
              <a:rPr lang="it-IT" sz="2200" dirty="0" smtClean="0">
                <a:solidFill>
                  <a:sysClr val="windowText" lastClr="000000"/>
                </a:solidFill>
              </a:rPr>
              <a:t> </a:t>
            </a:r>
            <a:r>
              <a:rPr lang="it-IT" sz="2200" dirty="0">
                <a:solidFill>
                  <a:sysClr val="windowText" lastClr="000000"/>
                </a:solidFill>
              </a:rPr>
              <a:t>(ore 14-17</a:t>
            </a:r>
            <a:r>
              <a:rPr lang="it-IT" sz="2200" dirty="0" smtClean="0">
                <a:solidFill>
                  <a:sysClr val="windowText" lastClr="000000"/>
                </a:solidFill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dirty="0"/>
              <a:t>L’Europa e i suoi nemici</a:t>
            </a:r>
            <a:r>
              <a:rPr lang="it-IT" sz="2400" dirty="0"/>
              <a:t> </a:t>
            </a:r>
            <a:endParaRPr lang="it-IT" sz="2200" dirty="0" smtClean="0">
              <a:solidFill>
                <a:sysClr val="windowText" lastClr="000000"/>
              </a:solidFill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u="sng" dirty="0" smtClean="0">
                <a:solidFill>
                  <a:sysClr val="windowText" lastClr="000000"/>
                </a:solidFill>
              </a:rPr>
              <a:t>6 Maggio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Processi </a:t>
            </a:r>
            <a:r>
              <a:rPr lang="it-IT" sz="2200" b="1" dirty="0">
                <a:solidFill>
                  <a:sysClr val="windowText" lastClr="000000"/>
                </a:solidFill>
              </a:rPr>
              <a:t>di europeizzazione</a:t>
            </a:r>
            <a:r>
              <a:rPr lang="it-IT" sz="2200" dirty="0">
                <a:solidFill>
                  <a:sysClr val="windowText" lastClr="000000"/>
                </a:solidFill>
              </a:rPr>
              <a:t> </a:t>
            </a:r>
            <a:r>
              <a:rPr lang="it-IT" sz="2200" b="1" dirty="0" smtClean="0">
                <a:solidFill>
                  <a:sysClr val="windowText" lastClr="000000"/>
                </a:solidFill>
              </a:rPr>
              <a:t>(3)</a:t>
            </a:r>
            <a:r>
              <a:rPr lang="it-IT" sz="2200" dirty="0" smtClean="0">
                <a:solidFill>
                  <a:sysClr val="windowText" lastClr="000000"/>
                </a:solidFill>
              </a:rPr>
              <a:t> </a:t>
            </a:r>
            <a:r>
              <a:rPr lang="it-IT" sz="2200" dirty="0">
                <a:solidFill>
                  <a:sysClr val="windowText" lastClr="000000"/>
                </a:solidFill>
              </a:rPr>
              <a:t>(ore 14-17)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dirty="0"/>
              <a:t>L’Europa in simboli</a:t>
            </a:r>
          </a:p>
        </p:txBody>
      </p:sp>
      <p:pic>
        <p:nvPicPr>
          <p:cNvPr id="18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64" y="50437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5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720000" y="1907629"/>
            <a:ext cx="8640000" cy="94074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indent="0" algn="ctr">
              <a:buNone/>
            </a:pPr>
            <a:r>
              <a:rPr lang="it-IT" sz="2400" b="1" dirty="0" smtClean="0"/>
              <a:t>II. Sei seminari tematici sull’Europa 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1800" i="1" dirty="0" smtClean="0"/>
              <a:t>Ore 11.00 – 13.00   Aula ‘Biblioteca A. Santucci</a:t>
            </a:r>
            <a:r>
              <a:rPr lang="it-IT" sz="1600" i="1" dirty="0" smtClean="0"/>
              <a:t>’</a:t>
            </a:r>
          </a:p>
          <a:p>
            <a:pPr lvl="0" algn="ctr">
              <a:buNone/>
            </a:pPr>
            <a:endParaRPr lang="it-IT" sz="2600" b="1" dirty="0" smtClean="0"/>
          </a:p>
          <a:p>
            <a:pPr lvl="0" algn="ctr">
              <a:buNone/>
            </a:pPr>
            <a:endParaRPr lang="it-IT" sz="2600" b="1" dirty="0"/>
          </a:p>
        </p:txBody>
      </p:sp>
      <p:sp>
        <p:nvSpPr>
          <p:cNvPr id="8" name="Titolo 7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olo 12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17536" y="206280"/>
            <a:ext cx="1539000" cy="44171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egnaposto testo 3"/>
          <p:cNvSpPr txBox="1">
            <a:spLocks/>
          </p:cNvSpPr>
          <p:nvPr/>
        </p:nvSpPr>
        <p:spPr>
          <a:xfrm>
            <a:off x="255359" y="2915741"/>
            <a:ext cx="9323400" cy="43704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indent="0">
              <a:spcAft>
                <a:spcPts val="0"/>
              </a:spcAft>
              <a:buNone/>
            </a:pPr>
            <a:r>
              <a:rPr lang="it-IT" sz="2200" i="1" u="sng" dirty="0"/>
              <a:t>8 </a:t>
            </a:r>
            <a:r>
              <a:rPr lang="it-IT" sz="2200" i="1" u="sng" dirty="0" smtClean="0"/>
              <a:t>Aprile 2016</a:t>
            </a:r>
            <a:r>
              <a:rPr lang="it-IT" sz="2200" i="1" dirty="0" smtClean="0"/>
              <a:t>: </a:t>
            </a:r>
            <a:r>
              <a:rPr lang="it-IT" sz="2200" dirty="0" smtClean="0"/>
              <a:t>Virgilio </a:t>
            </a:r>
            <a:r>
              <a:rPr lang="it-IT" sz="2200" dirty="0"/>
              <a:t>D’Antonio (</a:t>
            </a:r>
            <a:r>
              <a:rPr lang="it-IT" sz="2200" dirty="0" err="1"/>
              <a:t>Univ</a:t>
            </a:r>
            <a:r>
              <a:rPr lang="it-IT" sz="2200" dirty="0"/>
              <a:t>. di Salerno</a:t>
            </a:r>
            <a:r>
              <a:rPr lang="it-IT" sz="2200" dirty="0" smtClean="0"/>
              <a:t>)</a:t>
            </a:r>
          </a:p>
          <a:p>
            <a:pPr marL="108000" indent="0">
              <a:spcAft>
                <a:spcPts val="0"/>
              </a:spcAft>
              <a:buNone/>
            </a:pPr>
            <a:r>
              <a:rPr lang="it-IT" sz="2200" b="1" dirty="0" smtClean="0"/>
              <a:t>Europa </a:t>
            </a:r>
            <a:r>
              <a:rPr lang="it-IT" sz="2200" b="1" dirty="0"/>
              <a:t>e diritti fondamentali</a:t>
            </a:r>
            <a:r>
              <a:rPr lang="it-IT" sz="2200" dirty="0"/>
              <a:t> </a:t>
            </a:r>
            <a:endParaRPr lang="it-IT" sz="2200" dirty="0" smtClean="0"/>
          </a:p>
          <a:p>
            <a:pPr marL="1080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u="sng" dirty="0" smtClean="0"/>
              <a:t>15 Aprile 2016</a:t>
            </a:r>
            <a:r>
              <a:rPr lang="it-IT" sz="2200" i="1" dirty="0" smtClean="0"/>
              <a:t>: </a:t>
            </a:r>
            <a:r>
              <a:rPr lang="it-IT" sz="2200" dirty="0" smtClean="0"/>
              <a:t>Maria </a:t>
            </a:r>
            <a:r>
              <a:rPr lang="it-IT" sz="2200" dirty="0"/>
              <a:t>Cristina Marchetti (</a:t>
            </a:r>
            <a:r>
              <a:rPr lang="it-IT" sz="2200" dirty="0" err="1"/>
              <a:t>Univ</a:t>
            </a:r>
            <a:r>
              <a:rPr lang="it-IT" sz="2200" dirty="0"/>
              <a:t>. di Roma La Sapienza</a:t>
            </a:r>
            <a:r>
              <a:rPr lang="it-IT" sz="2200" dirty="0" smtClean="0"/>
              <a:t>)</a:t>
            </a:r>
          </a:p>
          <a:p>
            <a:pPr marL="108000" indent="0">
              <a:spcAft>
                <a:spcPts val="0"/>
              </a:spcAft>
              <a:buNone/>
            </a:pPr>
            <a:r>
              <a:rPr lang="it-IT" sz="2200" b="1" dirty="0" smtClean="0"/>
              <a:t>Libera </a:t>
            </a:r>
            <a:r>
              <a:rPr lang="it-IT" sz="2200" b="1" dirty="0"/>
              <a:t>circolazione e diritti sociali: le nuove sfide della cittadinanza </a:t>
            </a:r>
            <a:r>
              <a:rPr lang="it-IT" sz="2200" b="1" dirty="0" smtClean="0"/>
              <a:t>europea</a:t>
            </a:r>
          </a:p>
          <a:p>
            <a:pPr marL="1080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u="sng" dirty="0" smtClean="0"/>
              <a:t>22 Aprile 2016</a:t>
            </a:r>
            <a:r>
              <a:rPr lang="it-IT" sz="2200" dirty="0" smtClean="0"/>
              <a:t>: </a:t>
            </a:r>
            <a:r>
              <a:rPr lang="it-IT" sz="2200" dirty="0"/>
              <a:t>Rossana Palladino (</a:t>
            </a:r>
            <a:r>
              <a:rPr lang="it-IT" sz="2200" dirty="0" err="1"/>
              <a:t>Univ</a:t>
            </a:r>
            <a:r>
              <a:rPr lang="it-IT" sz="2200" dirty="0"/>
              <a:t>. di Salerno</a:t>
            </a:r>
            <a:r>
              <a:rPr lang="it-IT" sz="2200" dirty="0" smtClean="0"/>
              <a:t>)</a:t>
            </a:r>
          </a:p>
          <a:p>
            <a:pPr marL="108000" indent="0">
              <a:spcAft>
                <a:spcPts val="0"/>
              </a:spcAft>
              <a:buNone/>
            </a:pPr>
            <a:r>
              <a:rPr lang="it-IT" sz="2200" b="1" dirty="0" smtClean="0"/>
              <a:t>Solidarietà </a:t>
            </a:r>
            <a:r>
              <a:rPr lang="it-IT" sz="2200" b="1" dirty="0"/>
              <a:t>e sicurezza nella costruzione delle politiche ’comuni‘ di immigrazione e di asilo dell’UE</a:t>
            </a:r>
            <a:r>
              <a:rPr lang="it-IT" sz="2200" dirty="0"/>
              <a:t> </a:t>
            </a:r>
            <a:endParaRPr lang="it-IT" sz="2200" dirty="0" smtClean="0"/>
          </a:p>
          <a:p>
            <a:pPr marL="1080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u="sng" dirty="0" smtClean="0"/>
              <a:t>29 Aprile 2016</a:t>
            </a:r>
            <a:r>
              <a:rPr lang="it-IT" sz="2200" dirty="0" smtClean="0"/>
              <a:t>:</a:t>
            </a:r>
            <a:r>
              <a:rPr lang="it-IT" sz="2200" dirty="0"/>
              <a:t> Giovanna Vingelli (</a:t>
            </a:r>
            <a:r>
              <a:rPr lang="it-IT" sz="2200" dirty="0" err="1"/>
              <a:t>Univ</a:t>
            </a:r>
            <a:r>
              <a:rPr lang="it-IT" sz="2200" dirty="0"/>
              <a:t>. di Cosenza</a:t>
            </a:r>
            <a:r>
              <a:rPr lang="it-IT" sz="2200" dirty="0" smtClean="0"/>
              <a:t>)</a:t>
            </a:r>
          </a:p>
          <a:p>
            <a:pPr marL="108000" indent="0">
              <a:spcAft>
                <a:spcPts val="0"/>
              </a:spcAft>
              <a:buNone/>
            </a:pPr>
            <a:r>
              <a:rPr lang="it-IT" sz="2200" b="1" dirty="0" smtClean="0"/>
              <a:t>Pari </a:t>
            </a:r>
            <a:r>
              <a:rPr lang="it-IT" sz="2200" b="1" dirty="0"/>
              <a:t>opportunità e politiche di genere nell’Unione </a:t>
            </a:r>
            <a:r>
              <a:rPr lang="it-IT" sz="2200" b="1" dirty="0" smtClean="0"/>
              <a:t>europea</a:t>
            </a:r>
          </a:p>
          <a:p>
            <a:pPr marL="1080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 i="1" u="sng" dirty="0" smtClean="0"/>
              <a:t>6 Maggio 2016</a:t>
            </a:r>
            <a:r>
              <a:rPr lang="it-IT" sz="2200" dirty="0" smtClean="0"/>
              <a:t>: </a:t>
            </a:r>
            <a:r>
              <a:rPr lang="it-IT" sz="2200" dirty="0"/>
              <a:t>Micaela Frulli (</a:t>
            </a:r>
            <a:r>
              <a:rPr lang="it-IT" sz="2200" dirty="0" err="1"/>
              <a:t>Univ</a:t>
            </a:r>
            <a:r>
              <a:rPr lang="it-IT" sz="2200" dirty="0"/>
              <a:t>. di Firenze</a:t>
            </a:r>
            <a:r>
              <a:rPr lang="it-IT" sz="2200" dirty="0" smtClean="0"/>
              <a:t>)</a:t>
            </a:r>
          </a:p>
          <a:p>
            <a:pPr marL="108000" indent="0">
              <a:spcAft>
                <a:spcPts val="0"/>
              </a:spcAft>
              <a:buNone/>
            </a:pPr>
            <a:r>
              <a:rPr lang="it-IT" sz="2200" b="1" dirty="0" smtClean="0"/>
              <a:t>Corte </a:t>
            </a:r>
            <a:r>
              <a:rPr lang="it-IT" sz="2200" b="1" dirty="0" err="1"/>
              <a:t>europa</a:t>
            </a:r>
            <a:r>
              <a:rPr lang="it-IT" sz="2200" b="1" dirty="0"/>
              <a:t> dei diritti umani e tutela dell’orientamento </a:t>
            </a:r>
            <a:r>
              <a:rPr lang="it-IT" sz="2200" b="1" dirty="0" smtClean="0"/>
              <a:t>sessuale</a:t>
            </a:r>
            <a:endParaRPr lang="it-IT" sz="2200" b="1" dirty="0"/>
          </a:p>
        </p:txBody>
      </p:sp>
      <p:pic>
        <p:nvPicPr>
          <p:cNvPr id="18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64" y="50437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39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8040" y="617040"/>
            <a:ext cx="867959" cy="678960"/>
          </a:xfrm>
        </p:spPr>
      </p:pic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720000" y="1907629"/>
            <a:ext cx="8640000" cy="940747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indent="0" algn="ctr">
              <a:buNone/>
            </a:pPr>
            <a:r>
              <a:rPr lang="it-IT" sz="2400" b="1" dirty="0" smtClean="0"/>
              <a:t>II. Sei seminari tematici sull’Europa 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1800" i="1" dirty="0" smtClean="0"/>
              <a:t>Ore 11.00 – 13.00   Aula ‘G. De </a:t>
            </a:r>
            <a:r>
              <a:rPr lang="it-IT" sz="1800" i="1" dirty="0" err="1" smtClean="0"/>
              <a:t>Rosa</a:t>
            </a:r>
            <a:r>
              <a:rPr lang="it-IT" sz="1600" i="1" dirty="0" err="1" smtClean="0"/>
              <a:t>’</a:t>
            </a:r>
            <a:endParaRPr lang="it-IT" sz="1600" i="1" dirty="0" smtClean="0"/>
          </a:p>
          <a:p>
            <a:pPr lvl="0" algn="ctr">
              <a:buNone/>
            </a:pPr>
            <a:endParaRPr lang="it-IT" sz="2600" b="1" dirty="0" smtClean="0"/>
          </a:p>
          <a:p>
            <a:pPr lvl="0" algn="ctr">
              <a:buNone/>
            </a:pPr>
            <a:endParaRPr lang="it-IT" sz="2600" b="1" dirty="0"/>
          </a:p>
        </p:txBody>
      </p:sp>
      <p:sp>
        <p:nvSpPr>
          <p:cNvPr id="8" name="Titolo 7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/>
              <a:t/>
            </a:r>
            <a:br>
              <a:rPr lang="it-IT" sz="2000"/>
            </a:br>
            <a:r>
              <a:rPr lang="it-IT" sz="2000"/>
              <a:t/>
            </a:r>
            <a:br>
              <a:rPr lang="it-IT" sz="2000"/>
            </a:br>
            <a:r>
              <a:rPr lang="it-IT" sz="2000"/>
              <a:t>Jean Monnet – Centro Studi Europei</a:t>
            </a:r>
            <a:br>
              <a:rPr lang="it-IT" sz="2000"/>
            </a:br>
            <a:r>
              <a:rPr lang="it-IT" sz="1600"/>
              <a:t>Dipartimento di Scienze Politiche, Sociali e della Comunicazione</a:t>
            </a:r>
            <a:r>
              <a:rPr lang="it-IT" sz="2000"/>
              <a:t/>
            </a:r>
            <a:br>
              <a:rPr lang="it-IT" sz="2000"/>
            </a:br>
            <a:r>
              <a:rPr lang="it-IT" sz="1800"/>
              <a:t>Università di Salerno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648000" cy="5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16000" y="149040"/>
            <a:ext cx="7560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olo 12"/>
          <p:cNvSpPr txBox="1">
            <a:spLocks noGrp="1"/>
          </p:cNvSpPr>
          <p:nvPr>
            <p:ph type="title" idx="4294967295"/>
          </p:nvPr>
        </p:nvSpPr>
        <p:spPr>
          <a:xfrm>
            <a:off x="288000" y="72000"/>
            <a:ext cx="9576000" cy="1584000"/>
          </a:xfrm>
          <a:solidFill>
            <a:srgbClr val="9999FF"/>
          </a:soli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Jean </a:t>
            </a:r>
            <a:r>
              <a:rPr lang="it-IT" sz="2000" dirty="0" err="1"/>
              <a:t>Monnet</a:t>
            </a:r>
            <a:r>
              <a:rPr lang="it-IT" sz="2000" dirty="0"/>
              <a:t> – Centro Studi Europei</a:t>
            </a:r>
            <a:br>
              <a:rPr lang="it-IT" sz="2000" dirty="0"/>
            </a:br>
            <a:r>
              <a:rPr lang="it-IT" sz="1600" dirty="0"/>
              <a:t>Dipartimento di Scienze Politiche, Sociali e della Comunicazione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Università di Salerno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424000" y="360000"/>
            <a:ext cx="1152000" cy="107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875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17536" y="206280"/>
            <a:ext cx="1539000" cy="44171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egnaposto testo 3"/>
          <p:cNvSpPr txBox="1">
            <a:spLocks/>
          </p:cNvSpPr>
          <p:nvPr/>
        </p:nvSpPr>
        <p:spPr>
          <a:xfrm>
            <a:off x="255359" y="2915741"/>
            <a:ext cx="9323400" cy="44935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it-IT" sz="4000" b="1" dirty="0"/>
              <a:t>Festa dell’Europa</a:t>
            </a:r>
            <a:endParaRPr lang="it-IT" sz="4000" dirty="0"/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2800" i="1" u="sng" dirty="0" smtClean="0"/>
              <a:t>9 Maggio 2016</a:t>
            </a:r>
            <a:endParaRPr lang="it-IT" sz="2800" i="1" dirty="0" smtClean="0"/>
          </a:p>
          <a:p>
            <a:pPr marL="108000" indent="0" algn="ctr">
              <a:spcAft>
                <a:spcPts val="0"/>
              </a:spcAft>
              <a:buNone/>
            </a:pPr>
            <a:endParaRPr lang="it-IT" sz="2800" i="1" dirty="0" smtClean="0"/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2800" i="1" dirty="0" smtClean="0"/>
              <a:t>Lectio </a:t>
            </a:r>
            <a:r>
              <a:rPr lang="it-IT" sz="2800" i="1" dirty="0" err="1" smtClean="0"/>
              <a:t>Magistralis</a:t>
            </a:r>
            <a:endParaRPr lang="it-IT" sz="2800" i="1" dirty="0" smtClean="0"/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2800" b="1" dirty="0" smtClean="0"/>
              <a:t>Mario Telò 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2800" dirty="0" smtClean="0"/>
              <a:t>(</a:t>
            </a:r>
            <a:r>
              <a:rPr lang="it-IT" sz="2800" dirty="0" err="1" smtClean="0"/>
              <a:t>Univ</a:t>
            </a:r>
            <a:r>
              <a:rPr lang="it-IT" sz="2800" dirty="0"/>
              <a:t>. Libre de </a:t>
            </a:r>
            <a:r>
              <a:rPr lang="it-IT" sz="2800" dirty="0" smtClean="0"/>
              <a:t>Bruxelles)</a:t>
            </a:r>
          </a:p>
          <a:p>
            <a:pPr marL="108000" indent="0" algn="ctr">
              <a:spcAft>
                <a:spcPts val="0"/>
              </a:spcAft>
              <a:buNone/>
            </a:pPr>
            <a:endParaRPr lang="it-IT" sz="2800" dirty="0" smtClean="0"/>
          </a:p>
          <a:p>
            <a:pPr marL="108000" indent="0" algn="ctr">
              <a:spcAft>
                <a:spcPts val="0"/>
              </a:spcAft>
              <a:buNone/>
            </a:pPr>
            <a:r>
              <a:rPr lang="it-IT" sz="2800" b="1" dirty="0" smtClean="0"/>
              <a:t>L’Europa nella tempesta: una buona crisi o una cattiva crisi?</a:t>
            </a:r>
          </a:p>
          <a:p>
            <a:pPr marL="108000" indent="0" algn="ctr">
              <a:spcAft>
                <a:spcPts val="0"/>
              </a:spcAft>
              <a:buNone/>
            </a:pPr>
            <a:endParaRPr lang="it-IT" sz="2800" b="1" dirty="0"/>
          </a:p>
        </p:txBody>
      </p:sp>
      <p:pic>
        <p:nvPicPr>
          <p:cNvPr id="18" name="Picture 2" descr="C:\Users\Proprietario\Documents\1. UNIVERSITA'\2. Eventi\Iniziative\Loghi\logo_d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64" y="50437"/>
            <a:ext cx="1914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57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362</Words>
  <Application>Microsoft Office PowerPoint</Application>
  <PresentationFormat>Personalizzato</PresentationFormat>
  <Paragraphs>62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 Unicode MS</vt:lpstr>
      <vt:lpstr>Microsoft YaHei</vt:lpstr>
      <vt:lpstr>Arial</vt:lpstr>
      <vt:lpstr>Calibri</vt:lpstr>
      <vt:lpstr>Mangal</vt:lpstr>
      <vt:lpstr>StarSymbol</vt:lpstr>
      <vt:lpstr>Tahoma</vt:lpstr>
      <vt:lpstr>Times New Roman</vt:lpstr>
      <vt:lpstr>Predefinito</vt:lpstr>
      <vt:lpstr>  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  <vt:lpstr>Jean Monnet – Centro Studi Europei Dipartimento di Scienze Politiche, Sociali e della Comunicazione Università di Salerno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Monnet – Centro Studi Europei Dipartimento di Scienze Politiche, Sociali e della Comunicazione Università di Salerno</dc:title>
  <dc:creator>Proprietario</dc:creator>
  <cp:lastModifiedBy>Admin</cp:lastModifiedBy>
  <cp:revision>63</cp:revision>
  <dcterms:modified xsi:type="dcterms:W3CDTF">2016-04-18T08:34:11Z</dcterms:modified>
</cp:coreProperties>
</file>