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60" r:id="rId3"/>
    <p:sldId id="261" r:id="rId4"/>
    <p:sldId id="262" r:id="rId5"/>
    <p:sldId id="263" r:id="rId6"/>
    <p:sldId id="264" r:id="rId7"/>
    <p:sldId id="284" r:id="rId8"/>
    <p:sldId id="286" r:id="rId9"/>
    <p:sldId id="266" r:id="rId10"/>
    <p:sldId id="282" r:id="rId11"/>
    <p:sldId id="269" r:id="rId12"/>
    <p:sldId id="268" r:id="rId13"/>
    <p:sldId id="270" r:id="rId14"/>
    <p:sldId id="271" r:id="rId15"/>
    <p:sldId id="283" r:id="rId16"/>
    <p:sldId id="285" r:id="rId17"/>
  </p:sldIdLst>
  <p:sldSz cx="10080625" cy="7559675"/>
  <p:notesSz cx="6761163" cy="99425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1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06" y="96"/>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p:cNvSpPr txBox="1">
            <a:spLocks noGrp="1"/>
          </p:cNvSpPr>
          <p:nvPr>
            <p:ph type="hdr" sz="quarter"/>
          </p:nvPr>
        </p:nvSpPr>
        <p:spPr>
          <a:xfrm>
            <a:off x="0" y="0"/>
            <a:ext cx="2934149" cy="496800"/>
          </a:xfrm>
          <a:prstGeom prst="rect">
            <a:avLst/>
          </a:prstGeom>
          <a:noFill/>
          <a:ln>
            <a:noFill/>
          </a:ln>
        </p:spPr>
        <p:txBody>
          <a:bodyPr vert="horz" wrap="none" lIns="82359" tIns="41180" rIns="82359" bIns="41180" anchorCtr="0" compatLnSpc="0"/>
          <a:lstStyle/>
          <a:p>
            <a:pPr hangingPunct="0">
              <a:defRPr sz="1400"/>
            </a:pPr>
            <a:endParaRPr lang="it-IT" sz="1300">
              <a:latin typeface="Arial" pitchFamily="18"/>
              <a:ea typeface="Microsoft YaHei" pitchFamily="2"/>
              <a:cs typeface="Mangal" pitchFamily="2"/>
            </a:endParaRPr>
          </a:p>
        </p:txBody>
      </p:sp>
      <p:sp>
        <p:nvSpPr>
          <p:cNvPr id="3" name="Segnaposto data 2"/>
          <p:cNvSpPr txBox="1">
            <a:spLocks noGrp="1"/>
          </p:cNvSpPr>
          <p:nvPr>
            <p:ph type="dt" sz="quarter" idx="1"/>
          </p:nvPr>
        </p:nvSpPr>
        <p:spPr>
          <a:xfrm>
            <a:off x="3826983" y="0"/>
            <a:ext cx="2934149" cy="496800"/>
          </a:xfrm>
          <a:prstGeom prst="rect">
            <a:avLst/>
          </a:prstGeom>
          <a:noFill/>
          <a:ln>
            <a:noFill/>
          </a:ln>
        </p:spPr>
        <p:txBody>
          <a:bodyPr vert="horz" wrap="none" lIns="82359" tIns="41180" rIns="82359" bIns="41180" anchorCtr="0" compatLnSpc="0"/>
          <a:lstStyle/>
          <a:p>
            <a:pPr algn="r" hangingPunct="0">
              <a:defRPr sz="1400"/>
            </a:pPr>
            <a:endParaRPr lang="it-IT" sz="1300">
              <a:latin typeface="Arial" pitchFamily="18"/>
              <a:ea typeface="Microsoft YaHei" pitchFamily="2"/>
              <a:cs typeface="Mangal" pitchFamily="2"/>
            </a:endParaRPr>
          </a:p>
        </p:txBody>
      </p:sp>
      <p:sp>
        <p:nvSpPr>
          <p:cNvPr id="4" name="Segnaposto piè di pagina 3"/>
          <p:cNvSpPr txBox="1">
            <a:spLocks noGrp="1"/>
          </p:cNvSpPr>
          <p:nvPr>
            <p:ph type="ftr" sz="quarter" idx="2"/>
          </p:nvPr>
        </p:nvSpPr>
        <p:spPr>
          <a:xfrm>
            <a:off x="0" y="9445552"/>
            <a:ext cx="2934149" cy="496800"/>
          </a:xfrm>
          <a:prstGeom prst="rect">
            <a:avLst/>
          </a:prstGeom>
          <a:noFill/>
          <a:ln>
            <a:noFill/>
          </a:ln>
        </p:spPr>
        <p:txBody>
          <a:bodyPr vert="horz" wrap="none" lIns="82359" tIns="41180" rIns="82359" bIns="41180" anchor="b" anchorCtr="0" compatLnSpc="0"/>
          <a:lstStyle/>
          <a:p>
            <a:pPr hangingPunct="0">
              <a:defRPr sz="1400"/>
            </a:pPr>
            <a:endParaRPr lang="it-IT" sz="1300">
              <a:latin typeface="Arial" pitchFamily="18"/>
              <a:ea typeface="Microsoft YaHei" pitchFamily="2"/>
              <a:cs typeface="Mangal" pitchFamily="2"/>
            </a:endParaRPr>
          </a:p>
        </p:txBody>
      </p:sp>
      <p:sp>
        <p:nvSpPr>
          <p:cNvPr id="5" name="Segnaposto numero diapositiva 4"/>
          <p:cNvSpPr txBox="1">
            <a:spLocks noGrp="1"/>
          </p:cNvSpPr>
          <p:nvPr>
            <p:ph type="sldNum" sz="quarter" idx="3"/>
          </p:nvPr>
        </p:nvSpPr>
        <p:spPr>
          <a:xfrm>
            <a:off x="3826983" y="9445552"/>
            <a:ext cx="2934149" cy="496800"/>
          </a:xfrm>
          <a:prstGeom prst="rect">
            <a:avLst/>
          </a:prstGeom>
          <a:noFill/>
          <a:ln>
            <a:noFill/>
          </a:ln>
        </p:spPr>
        <p:txBody>
          <a:bodyPr vert="horz" wrap="none" lIns="82359" tIns="41180" rIns="82359" bIns="41180" anchor="b" anchorCtr="0" compatLnSpc="0"/>
          <a:lstStyle/>
          <a:p>
            <a:pPr algn="r" hangingPunct="0">
              <a:defRPr sz="1400"/>
            </a:pPr>
            <a:fld id="{CC79F901-3143-47A4-919C-2877FBAB043D}" type="slidenum">
              <a:pPr algn="r" hangingPunct="0">
                <a:defRPr sz="1400"/>
              </a:pPr>
              <a:t>‹N›</a:t>
            </a:fld>
            <a:endParaRPr lang="it-IT" sz="1300">
              <a:latin typeface="Arial" pitchFamily="18"/>
              <a:ea typeface="Microsoft YaHei" pitchFamily="2"/>
              <a:cs typeface="Mangal" pitchFamily="2"/>
            </a:endParaRPr>
          </a:p>
        </p:txBody>
      </p:sp>
    </p:spTree>
    <p:extLst>
      <p:ext uri="{BB962C8B-B14F-4D97-AF65-F5344CB8AC3E}">
        <p14:creationId xmlns:p14="http://schemas.microsoft.com/office/powerpoint/2010/main" val="2381603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idx="2"/>
          </p:nvPr>
        </p:nvSpPr>
        <p:spPr>
          <a:xfrm>
            <a:off x="896938" y="755650"/>
            <a:ext cx="4967287" cy="3727450"/>
          </a:xfrm>
          <a:prstGeom prst="rect">
            <a:avLst/>
          </a:prstGeom>
          <a:noFill/>
          <a:ln>
            <a:noFill/>
            <a:prstDash val="solid"/>
          </a:ln>
        </p:spPr>
      </p:sp>
      <p:sp>
        <p:nvSpPr>
          <p:cNvPr id="3" name="Segnaposto note 2"/>
          <p:cNvSpPr txBox="1">
            <a:spLocks noGrp="1"/>
          </p:cNvSpPr>
          <p:nvPr>
            <p:ph type="body" sz="quarter" idx="3"/>
          </p:nvPr>
        </p:nvSpPr>
        <p:spPr>
          <a:xfrm>
            <a:off x="676145" y="4722609"/>
            <a:ext cx="5408841" cy="4473874"/>
          </a:xfrm>
          <a:prstGeom prst="rect">
            <a:avLst/>
          </a:prstGeom>
          <a:noFill/>
          <a:ln>
            <a:noFill/>
          </a:ln>
        </p:spPr>
        <p:txBody>
          <a:bodyPr lIns="0" tIns="0" rIns="0" bIns="0"/>
          <a:lstStyle/>
          <a:p>
            <a:endParaRPr lang="it-IT"/>
          </a:p>
        </p:txBody>
      </p:sp>
      <p:sp>
        <p:nvSpPr>
          <p:cNvPr id="4" name="Segnaposto intestazione 3"/>
          <p:cNvSpPr txBox="1">
            <a:spLocks noGrp="1"/>
          </p:cNvSpPr>
          <p:nvPr>
            <p:ph type="hdr" sz="quarter"/>
          </p:nvPr>
        </p:nvSpPr>
        <p:spPr>
          <a:xfrm>
            <a:off x="0" y="0"/>
            <a:ext cx="2934149" cy="496800"/>
          </a:xfrm>
          <a:prstGeom prst="rect">
            <a:avLst/>
          </a:prstGeom>
          <a:noFill/>
          <a:ln>
            <a:noFill/>
          </a:ln>
        </p:spPr>
        <p:txBody>
          <a:bodyPr lIns="0" tIns="0" rIns="0" bIns="0" anchorCtr="0"/>
          <a:lstStyle>
            <a:lvl1pPr lvl="0" rtl="0" hangingPunct="0">
              <a:buNone/>
              <a:tabLst/>
              <a:defRPr lang="it-IT" sz="1300" kern="1200">
                <a:latin typeface="Times New Roman" pitchFamily="18"/>
                <a:ea typeface="Arial Unicode MS" pitchFamily="2"/>
                <a:cs typeface="Tahoma" pitchFamily="2"/>
              </a:defRPr>
            </a:lvl1pPr>
          </a:lstStyle>
          <a:p>
            <a:pPr lvl="0"/>
            <a:endParaRPr lang="it-IT"/>
          </a:p>
        </p:txBody>
      </p:sp>
      <p:sp>
        <p:nvSpPr>
          <p:cNvPr id="5" name="Segnaposto data 4"/>
          <p:cNvSpPr txBox="1">
            <a:spLocks noGrp="1"/>
          </p:cNvSpPr>
          <p:nvPr>
            <p:ph type="dt" idx="1"/>
          </p:nvPr>
        </p:nvSpPr>
        <p:spPr>
          <a:xfrm>
            <a:off x="3826983" y="0"/>
            <a:ext cx="2934149" cy="496800"/>
          </a:xfrm>
          <a:prstGeom prst="rect">
            <a:avLst/>
          </a:prstGeom>
          <a:noFill/>
          <a:ln>
            <a:noFill/>
          </a:ln>
        </p:spPr>
        <p:txBody>
          <a:bodyPr lIns="0" tIns="0" rIns="0" bIns="0" anchorCtr="0"/>
          <a:lstStyle>
            <a:lvl1pPr lvl="0" algn="r" rtl="0" hangingPunct="0">
              <a:buNone/>
              <a:tabLst/>
              <a:defRPr lang="it-IT" sz="1300" kern="1200">
                <a:latin typeface="Times New Roman" pitchFamily="18"/>
                <a:ea typeface="Arial Unicode MS" pitchFamily="2"/>
                <a:cs typeface="Tahoma" pitchFamily="2"/>
              </a:defRPr>
            </a:lvl1pPr>
          </a:lstStyle>
          <a:p>
            <a:pPr lvl="0"/>
            <a:endParaRPr lang="it-IT"/>
          </a:p>
        </p:txBody>
      </p:sp>
      <p:sp>
        <p:nvSpPr>
          <p:cNvPr id="6" name="Segnaposto piè di pagina 5"/>
          <p:cNvSpPr txBox="1">
            <a:spLocks noGrp="1"/>
          </p:cNvSpPr>
          <p:nvPr>
            <p:ph type="ftr" sz="quarter" idx="4"/>
          </p:nvPr>
        </p:nvSpPr>
        <p:spPr>
          <a:xfrm>
            <a:off x="0" y="9445552"/>
            <a:ext cx="2934149" cy="496800"/>
          </a:xfrm>
          <a:prstGeom prst="rect">
            <a:avLst/>
          </a:prstGeom>
          <a:noFill/>
          <a:ln>
            <a:noFill/>
          </a:ln>
        </p:spPr>
        <p:txBody>
          <a:bodyPr lIns="0" tIns="0" rIns="0" bIns="0" anchor="b" anchorCtr="0"/>
          <a:lstStyle>
            <a:lvl1pPr lvl="0" rtl="0" hangingPunct="0">
              <a:buNone/>
              <a:tabLst/>
              <a:defRPr lang="it-IT" sz="1300" kern="1200">
                <a:latin typeface="Times New Roman" pitchFamily="18"/>
                <a:ea typeface="Arial Unicode MS" pitchFamily="2"/>
                <a:cs typeface="Tahoma" pitchFamily="2"/>
              </a:defRPr>
            </a:lvl1pPr>
          </a:lstStyle>
          <a:p>
            <a:pPr lvl="0"/>
            <a:endParaRPr lang="it-IT"/>
          </a:p>
        </p:txBody>
      </p:sp>
      <p:sp>
        <p:nvSpPr>
          <p:cNvPr id="7" name="Segnaposto numero diapositiva 6"/>
          <p:cNvSpPr txBox="1">
            <a:spLocks noGrp="1"/>
          </p:cNvSpPr>
          <p:nvPr>
            <p:ph type="sldNum" sz="quarter" idx="5"/>
          </p:nvPr>
        </p:nvSpPr>
        <p:spPr>
          <a:xfrm>
            <a:off x="3826983" y="9445552"/>
            <a:ext cx="2934149" cy="496800"/>
          </a:xfrm>
          <a:prstGeom prst="rect">
            <a:avLst/>
          </a:prstGeom>
          <a:noFill/>
          <a:ln>
            <a:noFill/>
          </a:ln>
        </p:spPr>
        <p:txBody>
          <a:bodyPr lIns="0" tIns="0" rIns="0" bIns="0" anchor="b" anchorCtr="0"/>
          <a:lstStyle>
            <a:lvl1pPr lvl="0" algn="r" rtl="0" hangingPunct="0">
              <a:buNone/>
              <a:tabLst/>
              <a:defRPr lang="it-IT" sz="1300" kern="1200">
                <a:latin typeface="Times New Roman" pitchFamily="18"/>
                <a:ea typeface="Arial Unicode MS" pitchFamily="2"/>
                <a:cs typeface="Tahoma" pitchFamily="2"/>
              </a:defRPr>
            </a:lvl1pPr>
          </a:lstStyle>
          <a:p>
            <a:pPr lvl="0"/>
            <a:fld id="{286095A0-AED5-4FAF-938E-5DA6EA48A0CE}" type="slidenum">
              <a:t>‹N›</a:t>
            </a:fld>
            <a:endParaRPr lang="it-IT"/>
          </a:p>
        </p:txBody>
      </p:sp>
    </p:spTree>
    <p:extLst>
      <p:ext uri="{BB962C8B-B14F-4D97-AF65-F5344CB8AC3E}">
        <p14:creationId xmlns:p14="http://schemas.microsoft.com/office/powerpoint/2010/main" val="1391292801"/>
      </p:ext>
    </p:extLst>
  </p:cSld>
  <p:clrMap bg1="lt1" tx1="dk1" bg2="lt2" tx2="dk2" accent1="accent1" accent2="accent2" accent3="accent3" accent4="accent4" accent5="accent5" accent6="accent6" hlink="hlink" folHlink="folHlink"/>
  <p:notesStyle>
    <a:lvl1pPr marL="216000" marR="0" indent="-216000" rtl="0" hangingPunct="0">
      <a:tabLst/>
      <a:defRPr lang="it-IT"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895350" y="755650"/>
            <a:ext cx="4968875" cy="3727450"/>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676145" y="4722609"/>
            <a:ext cx="5408841" cy="4474209"/>
          </a:xfrm>
        </p:spPr>
        <p:txBody>
          <a:bodyPr/>
          <a:lstStyle/>
          <a:p>
            <a:endParaRPr lang="it-IT"/>
          </a:p>
        </p:txBody>
      </p:sp>
    </p:spTree>
    <p:extLst>
      <p:ext uri="{BB962C8B-B14F-4D97-AF65-F5344CB8AC3E}">
        <p14:creationId xmlns:p14="http://schemas.microsoft.com/office/powerpoint/2010/main" val="2706544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895350" y="755650"/>
            <a:ext cx="4968875" cy="3727450"/>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676145" y="4722609"/>
            <a:ext cx="5408841" cy="4474209"/>
          </a:xfrm>
        </p:spPr>
        <p:txBody>
          <a:bodyPr/>
          <a:lstStyle/>
          <a:p>
            <a:endParaRPr lang="it-IT"/>
          </a:p>
        </p:txBody>
      </p:sp>
    </p:spTree>
    <p:extLst>
      <p:ext uri="{BB962C8B-B14F-4D97-AF65-F5344CB8AC3E}">
        <p14:creationId xmlns:p14="http://schemas.microsoft.com/office/powerpoint/2010/main" val="911189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895350" y="755650"/>
            <a:ext cx="4968875" cy="3727450"/>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676145" y="4722609"/>
            <a:ext cx="5408841" cy="4474209"/>
          </a:xfrm>
        </p:spPr>
        <p:txBody>
          <a:bodyPr/>
          <a:lstStyle/>
          <a:p>
            <a:endParaRPr lang="it-IT"/>
          </a:p>
        </p:txBody>
      </p:sp>
    </p:spTree>
    <p:extLst>
      <p:ext uri="{BB962C8B-B14F-4D97-AF65-F5344CB8AC3E}">
        <p14:creationId xmlns:p14="http://schemas.microsoft.com/office/powerpoint/2010/main" val="27344297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895350" y="755650"/>
            <a:ext cx="4968875" cy="3727450"/>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676145" y="4722609"/>
            <a:ext cx="5408841" cy="4474209"/>
          </a:xfrm>
        </p:spPr>
        <p:txBody>
          <a:bodyPr/>
          <a:lstStyle/>
          <a:p>
            <a:endParaRPr lang="it-IT"/>
          </a:p>
        </p:txBody>
      </p:sp>
    </p:spTree>
    <p:extLst>
      <p:ext uri="{BB962C8B-B14F-4D97-AF65-F5344CB8AC3E}">
        <p14:creationId xmlns:p14="http://schemas.microsoft.com/office/powerpoint/2010/main" val="1212399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895350" y="755650"/>
            <a:ext cx="4968875" cy="3727450"/>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676145" y="4722609"/>
            <a:ext cx="5408841" cy="4474209"/>
          </a:xfrm>
        </p:spPr>
        <p:txBody>
          <a:bodyPr/>
          <a:lstStyle/>
          <a:p>
            <a:endParaRPr lang="it-IT"/>
          </a:p>
        </p:txBody>
      </p:sp>
    </p:spTree>
    <p:extLst>
      <p:ext uri="{BB962C8B-B14F-4D97-AF65-F5344CB8AC3E}">
        <p14:creationId xmlns:p14="http://schemas.microsoft.com/office/powerpoint/2010/main" val="3117308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895350" y="755650"/>
            <a:ext cx="4968875" cy="3727450"/>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676145" y="4722609"/>
            <a:ext cx="5408841" cy="4474209"/>
          </a:xfrm>
        </p:spPr>
        <p:txBody>
          <a:bodyPr/>
          <a:lstStyle/>
          <a:p>
            <a:endParaRPr lang="it-IT"/>
          </a:p>
        </p:txBody>
      </p:sp>
    </p:spTree>
    <p:extLst>
      <p:ext uri="{BB962C8B-B14F-4D97-AF65-F5344CB8AC3E}">
        <p14:creationId xmlns:p14="http://schemas.microsoft.com/office/powerpoint/2010/main" val="1871536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895350" y="755650"/>
            <a:ext cx="4968875" cy="3727450"/>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676145" y="4722609"/>
            <a:ext cx="5408841" cy="4474209"/>
          </a:xfrm>
        </p:spPr>
        <p:txBody>
          <a:bodyPr/>
          <a:lstStyle/>
          <a:p>
            <a:endParaRPr lang="it-IT"/>
          </a:p>
        </p:txBody>
      </p:sp>
    </p:spTree>
    <p:extLst>
      <p:ext uri="{BB962C8B-B14F-4D97-AF65-F5344CB8AC3E}">
        <p14:creationId xmlns:p14="http://schemas.microsoft.com/office/powerpoint/2010/main" val="35667004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895350" y="755650"/>
            <a:ext cx="4968875" cy="3727450"/>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676145" y="4722609"/>
            <a:ext cx="5408841" cy="4474209"/>
          </a:xfrm>
        </p:spPr>
        <p:txBody>
          <a:bodyPr/>
          <a:lstStyle/>
          <a:p>
            <a:endParaRPr lang="it-IT"/>
          </a:p>
        </p:txBody>
      </p:sp>
    </p:spTree>
    <p:extLst>
      <p:ext uri="{BB962C8B-B14F-4D97-AF65-F5344CB8AC3E}">
        <p14:creationId xmlns:p14="http://schemas.microsoft.com/office/powerpoint/2010/main" val="3887107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895350" y="755650"/>
            <a:ext cx="4968875" cy="3727450"/>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676145" y="4722609"/>
            <a:ext cx="5408841" cy="4474209"/>
          </a:xfrm>
        </p:spPr>
        <p:txBody>
          <a:bodyPr/>
          <a:lstStyle/>
          <a:p>
            <a:endParaRPr lang="it-IT"/>
          </a:p>
        </p:txBody>
      </p:sp>
    </p:spTree>
    <p:extLst>
      <p:ext uri="{BB962C8B-B14F-4D97-AF65-F5344CB8AC3E}">
        <p14:creationId xmlns:p14="http://schemas.microsoft.com/office/powerpoint/2010/main" val="544564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895350" y="755650"/>
            <a:ext cx="4968875" cy="3727450"/>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676145" y="4722609"/>
            <a:ext cx="5408841" cy="4474209"/>
          </a:xfrm>
        </p:spPr>
        <p:txBody>
          <a:bodyPr/>
          <a:lstStyle/>
          <a:p>
            <a:endParaRPr lang="it-IT"/>
          </a:p>
        </p:txBody>
      </p:sp>
    </p:spTree>
    <p:extLst>
      <p:ext uri="{BB962C8B-B14F-4D97-AF65-F5344CB8AC3E}">
        <p14:creationId xmlns:p14="http://schemas.microsoft.com/office/powerpoint/2010/main" val="9398471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895350" y="755650"/>
            <a:ext cx="4968875" cy="3727450"/>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676145" y="4722609"/>
            <a:ext cx="5408841" cy="4474209"/>
          </a:xfrm>
        </p:spPr>
        <p:txBody>
          <a:bodyPr/>
          <a:lstStyle/>
          <a:p>
            <a:endParaRPr lang="it-IT"/>
          </a:p>
        </p:txBody>
      </p:sp>
    </p:spTree>
    <p:extLst>
      <p:ext uri="{BB962C8B-B14F-4D97-AF65-F5344CB8AC3E}">
        <p14:creationId xmlns:p14="http://schemas.microsoft.com/office/powerpoint/2010/main" val="1409513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895350" y="755650"/>
            <a:ext cx="4968875" cy="3727450"/>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676145" y="4722609"/>
            <a:ext cx="5408841" cy="4474209"/>
          </a:xfrm>
        </p:spPr>
        <p:txBody>
          <a:bodyPr/>
          <a:lstStyle/>
          <a:p>
            <a:endParaRPr lang="it-IT"/>
          </a:p>
        </p:txBody>
      </p:sp>
    </p:spTree>
    <p:extLst>
      <p:ext uri="{BB962C8B-B14F-4D97-AF65-F5344CB8AC3E}">
        <p14:creationId xmlns:p14="http://schemas.microsoft.com/office/powerpoint/2010/main" val="50791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895350" y="755650"/>
            <a:ext cx="4968875" cy="3727450"/>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676145" y="4722609"/>
            <a:ext cx="5408841" cy="4474209"/>
          </a:xfrm>
        </p:spPr>
        <p:txBody>
          <a:bodyPr/>
          <a:lstStyle/>
          <a:p>
            <a:endParaRPr lang="it-IT"/>
          </a:p>
        </p:txBody>
      </p:sp>
    </p:spTree>
    <p:extLst>
      <p:ext uri="{BB962C8B-B14F-4D97-AF65-F5344CB8AC3E}">
        <p14:creationId xmlns:p14="http://schemas.microsoft.com/office/powerpoint/2010/main" val="2004333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895350" y="755650"/>
            <a:ext cx="4968875" cy="3727450"/>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676145" y="4722609"/>
            <a:ext cx="5408841" cy="4474209"/>
          </a:xfrm>
        </p:spPr>
        <p:txBody>
          <a:bodyPr/>
          <a:lstStyle/>
          <a:p>
            <a:endParaRPr lang="it-IT"/>
          </a:p>
        </p:txBody>
      </p:sp>
    </p:spTree>
    <p:extLst>
      <p:ext uri="{BB962C8B-B14F-4D97-AF65-F5344CB8AC3E}">
        <p14:creationId xmlns:p14="http://schemas.microsoft.com/office/powerpoint/2010/main" val="1055938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895350" y="755650"/>
            <a:ext cx="4968875" cy="3727450"/>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676145" y="4722609"/>
            <a:ext cx="5408841" cy="4474209"/>
          </a:xfrm>
        </p:spPr>
        <p:txBody>
          <a:bodyPr/>
          <a:lstStyle/>
          <a:p>
            <a:endParaRPr lang="it-IT"/>
          </a:p>
        </p:txBody>
      </p:sp>
    </p:spTree>
    <p:extLst>
      <p:ext uri="{BB962C8B-B14F-4D97-AF65-F5344CB8AC3E}">
        <p14:creationId xmlns:p14="http://schemas.microsoft.com/office/powerpoint/2010/main" val="1450892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noResize="1"/>
          </p:cNvSpPr>
          <p:nvPr>
            <p:ph type="sldImg"/>
          </p:nvPr>
        </p:nvSpPr>
        <p:spPr>
          <a:xfrm>
            <a:off x="895350" y="755650"/>
            <a:ext cx="4968875" cy="3727450"/>
          </a:xfrm>
          <a:solidFill>
            <a:schemeClr val="accent1"/>
          </a:solidFill>
          <a:ln w="25400">
            <a:solidFill>
              <a:schemeClr val="accent1">
                <a:shade val="50000"/>
              </a:schemeClr>
            </a:solidFill>
            <a:prstDash val="solid"/>
          </a:ln>
        </p:spPr>
      </p:sp>
      <p:sp>
        <p:nvSpPr>
          <p:cNvPr id="3" name="Segnaposto note 2"/>
          <p:cNvSpPr txBox="1">
            <a:spLocks noGrp="1"/>
          </p:cNvSpPr>
          <p:nvPr>
            <p:ph type="body" sz="quarter" idx="1"/>
          </p:nvPr>
        </p:nvSpPr>
        <p:spPr>
          <a:xfrm>
            <a:off x="676145" y="4722609"/>
            <a:ext cx="5408841" cy="4474209"/>
          </a:xfrm>
        </p:spPr>
        <p:txBody>
          <a:bodyPr/>
          <a:lstStyle/>
          <a:p>
            <a:endParaRPr lang="it-IT"/>
          </a:p>
        </p:txBody>
      </p:sp>
    </p:spTree>
    <p:extLst>
      <p:ext uri="{BB962C8B-B14F-4D97-AF65-F5344CB8AC3E}">
        <p14:creationId xmlns:p14="http://schemas.microsoft.com/office/powerpoint/2010/main" val="3908963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55650" y="2347913"/>
            <a:ext cx="8569325" cy="1620837"/>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DEAC713E-DDD3-4CDD-B6F2-91220DD27913}" type="slidenum">
              <a:t>‹N›</a:t>
            </a:fld>
            <a:endParaRPr lang="it-IT"/>
          </a:p>
        </p:txBody>
      </p:sp>
    </p:spTree>
    <p:extLst>
      <p:ext uri="{BB962C8B-B14F-4D97-AF65-F5344CB8AC3E}">
        <p14:creationId xmlns:p14="http://schemas.microsoft.com/office/powerpoint/2010/main" val="21346284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9E11C6E0-BB78-4AAB-A065-67E4475DFFCF}" type="slidenum">
              <a:t>‹N›</a:t>
            </a:fld>
            <a:endParaRPr lang="it-IT"/>
          </a:p>
        </p:txBody>
      </p:sp>
    </p:spTree>
    <p:extLst>
      <p:ext uri="{BB962C8B-B14F-4D97-AF65-F5344CB8AC3E}">
        <p14:creationId xmlns:p14="http://schemas.microsoft.com/office/powerpoint/2010/main" val="748830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308850" y="301625"/>
            <a:ext cx="2266950" cy="6456363"/>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503238" y="301625"/>
            <a:ext cx="6653212" cy="645636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389C8787-6894-4C08-A5E1-DB33EC1FE8D2}" type="slidenum">
              <a:t>‹N›</a:t>
            </a:fld>
            <a:endParaRPr lang="it-IT"/>
          </a:p>
        </p:txBody>
      </p:sp>
    </p:spTree>
    <p:extLst>
      <p:ext uri="{BB962C8B-B14F-4D97-AF65-F5344CB8AC3E}">
        <p14:creationId xmlns:p14="http://schemas.microsoft.com/office/powerpoint/2010/main" val="3997341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B37346ED-08FB-4937-AE97-5950FA1E713A}" type="slidenum">
              <a:t>‹N›</a:t>
            </a:fld>
            <a:endParaRPr lang="it-IT"/>
          </a:p>
        </p:txBody>
      </p:sp>
    </p:spTree>
    <p:extLst>
      <p:ext uri="{BB962C8B-B14F-4D97-AF65-F5344CB8AC3E}">
        <p14:creationId xmlns:p14="http://schemas.microsoft.com/office/powerpoint/2010/main" val="4226885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96925" y="4857750"/>
            <a:ext cx="8567738" cy="15017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pPr lvl="0"/>
            <a:endParaRPr lang="it-IT"/>
          </a:p>
        </p:txBody>
      </p:sp>
      <p:sp>
        <p:nvSpPr>
          <p:cNvPr id="5" name="Segnaposto piè di pagina 4"/>
          <p:cNvSpPr>
            <a:spLocks noGrp="1"/>
          </p:cNvSpPr>
          <p:nvPr>
            <p:ph type="ftr" sz="quarter" idx="11"/>
          </p:nvPr>
        </p:nvSpPr>
        <p:spPr/>
        <p:txBody>
          <a:bodyPr/>
          <a:lstStyle/>
          <a:p>
            <a:pPr lvl="0"/>
            <a:endParaRPr lang="it-IT"/>
          </a:p>
        </p:txBody>
      </p:sp>
      <p:sp>
        <p:nvSpPr>
          <p:cNvPr id="6" name="Segnaposto numero diapositiva 5"/>
          <p:cNvSpPr>
            <a:spLocks noGrp="1"/>
          </p:cNvSpPr>
          <p:nvPr>
            <p:ph type="sldNum" sz="quarter" idx="12"/>
          </p:nvPr>
        </p:nvSpPr>
        <p:spPr/>
        <p:txBody>
          <a:bodyPr/>
          <a:lstStyle/>
          <a:p>
            <a:pPr lvl="0"/>
            <a:fld id="{463A7931-F4F7-42AE-A70F-E90B446CB13A}" type="slidenum">
              <a:t>‹N›</a:t>
            </a:fld>
            <a:endParaRPr lang="it-IT"/>
          </a:p>
        </p:txBody>
      </p:sp>
    </p:spTree>
    <p:extLst>
      <p:ext uri="{BB962C8B-B14F-4D97-AF65-F5344CB8AC3E}">
        <p14:creationId xmlns:p14="http://schemas.microsoft.com/office/powerpoint/2010/main" val="1696757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503238" y="1768475"/>
            <a:ext cx="4459287"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114925" y="1768475"/>
            <a:ext cx="4460875" cy="4989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8D03EB48-FC55-4A8D-98D4-C417C74C9B08}" type="slidenum">
              <a:t>‹N›</a:t>
            </a:fld>
            <a:endParaRPr lang="it-IT"/>
          </a:p>
        </p:txBody>
      </p:sp>
    </p:spTree>
    <p:extLst>
      <p:ext uri="{BB962C8B-B14F-4D97-AF65-F5344CB8AC3E}">
        <p14:creationId xmlns:p14="http://schemas.microsoft.com/office/powerpoint/2010/main" val="3798880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504825" y="303213"/>
            <a:ext cx="9072563" cy="1258887"/>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lvl="0"/>
            <a:endParaRPr lang="it-IT"/>
          </a:p>
        </p:txBody>
      </p:sp>
      <p:sp>
        <p:nvSpPr>
          <p:cNvPr id="8" name="Segnaposto piè di pagina 7"/>
          <p:cNvSpPr>
            <a:spLocks noGrp="1"/>
          </p:cNvSpPr>
          <p:nvPr>
            <p:ph type="ftr" sz="quarter" idx="11"/>
          </p:nvPr>
        </p:nvSpPr>
        <p:spPr/>
        <p:txBody>
          <a:bodyPr/>
          <a:lstStyle/>
          <a:p>
            <a:pPr lvl="0"/>
            <a:endParaRPr lang="it-IT"/>
          </a:p>
        </p:txBody>
      </p:sp>
      <p:sp>
        <p:nvSpPr>
          <p:cNvPr id="9" name="Segnaposto numero diapositiva 8"/>
          <p:cNvSpPr>
            <a:spLocks noGrp="1"/>
          </p:cNvSpPr>
          <p:nvPr>
            <p:ph type="sldNum" sz="quarter" idx="12"/>
          </p:nvPr>
        </p:nvSpPr>
        <p:spPr/>
        <p:txBody>
          <a:bodyPr/>
          <a:lstStyle/>
          <a:p>
            <a:pPr lvl="0"/>
            <a:fld id="{B4CF9C90-A3F8-4685-BF16-F8819AA31CFA}" type="slidenum">
              <a:t>‹N›</a:t>
            </a:fld>
            <a:endParaRPr lang="it-IT"/>
          </a:p>
        </p:txBody>
      </p:sp>
    </p:spTree>
    <p:extLst>
      <p:ext uri="{BB962C8B-B14F-4D97-AF65-F5344CB8AC3E}">
        <p14:creationId xmlns:p14="http://schemas.microsoft.com/office/powerpoint/2010/main" val="1269228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pPr lvl="0"/>
            <a:endParaRPr lang="it-IT"/>
          </a:p>
        </p:txBody>
      </p:sp>
      <p:sp>
        <p:nvSpPr>
          <p:cNvPr id="4" name="Segnaposto piè di pagina 3"/>
          <p:cNvSpPr>
            <a:spLocks noGrp="1"/>
          </p:cNvSpPr>
          <p:nvPr>
            <p:ph type="ftr" sz="quarter" idx="11"/>
          </p:nvPr>
        </p:nvSpPr>
        <p:spPr/>
        <p:txBody>
          <a:bodyPr/>
          <a:lstStyle/>
          <a:p>
            <a:pPr lvl="0"/>
            <a:endParaRPr lang="it-IT"/>
          </a:p>
        </p:txBody>
      </p:sp>
      <p:sp>
        <p:nvSpPr>
          <p:cNvPr id="5" name="Segnaposto numero diapositiva 4"/>
          <p:cNvSpPr>
            <a:spLocks noGrp="1"/>
          </p:cNvSpPr>
          <p:nvPr>
            <p:ph type="sldNum" sz="quarter" idx="12"/>
          </p:nvPr>
        </p:nvSpPr>
        <p:spPr/>
        <p:txBody>
          <a:bodyPr/>
          <a:lstStyle/>
          <a:p>
            <a:pPr lvl="0"/>
            <a:fld id="{26CFDB35-1DD7-45A5-BF6B-13627C51FE49}" type="slidenum">
              <a:t>‹N›</a:t>
            </a:fld>
            <a:endParaRPr lang="it-IT"/>
          </a:p>
        </p:txBody>
      </p:sp>
    </p:spTree>
    <p:extLst>
      <p:ext uri="{BB962C8B-B14F-4D97-AF65-F5344CB8AC3E}">
        <p14:creationId xmlns:p14="http://schemas.microsoft.com/office/powerpoint/2010/main" val="601576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lvl="0"/>
            <a:endParaRPr lang="it-IT"/>
          </a:p>
        </p:txBody>
      </p:sp>
      <p:sp>
        <p:nvSpPr>
          <p:cNvPr id="3" name="Segnaposto piè di pagina 2"/>
          <p:cNvSpPr>
            <a:spLocks noGrp="1"/>
          </p:cNvSpPr>
          <p:nvPr>
            <p:ph type="ftr" sz="quarter" idx="11"/>
          </p:nvPr>
        </p:nvSpPr>
        <p:spPr/>
        <p:txBody>
          <a:bodyPr/>
          <a:lstStyle/>
          <a:p>
            <a:pPr lvl="0"/>
            <a:endParaRPr lang="it-IT"/>
          </a:p>
        </p:txBody>
      </p:sp>
      <p:sp>
        <p:nvSpPr>
          <p:cNvPr id="4" name="Segnaposto numero diapositiva 3"/>
          <p:cNvSpPr>
            <a:spLocks noGrp="1"/>
          </p:cNvSpPr>
          <p:nvPr>
            <p:ph type="sldNum" sz="quarter" idx="12"/>
          </p:nvPr>
        </p:nvSpPr>
        <p:spPr/>
        <p:txBody>
          <a:bodyPr/>
          <a:lstStyle/>
          <a:p>
            <a:pPr lvl="0"/>
            <a:fld id="{DD4C091D-E292-40DB-A96D-D89C6B4ACC14}" type="slidenum">
              <a:t>‹N›</a:t>
            </a:fld>
            <a:endParaRPr lang="it-IT"/>
          </a:p>
        </p:txBody>
      </p:sp>
    </p:spTree>
    <p:extLst>
      <p:ext uri="{BB962C8B-B14F-4D97-AF65-F5344CB8AC3E}">
        <p14:creationId xmlns:p14="http://schemas.microsoft.com/office/powerpoint/2010/main" val="3900324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04825" y="301625"/>
            <a:ext cx="3316288" cy="1279525"/>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79B851C1-15F5-43C2-8A5B-F05C81BBE0AD}" type="slidenum">
              <a:t>‹N›</a:t>
            </a:fld>
            <a:endParaRPr lang="it-IT"/>
          </a:p>
        </p:txBody>
      </p:sp>
    </p:spTree>
    <p:extLst>
      <p:ext uri="{BB962C8B-B14F-4D97-AF65-F5344CB8AC3E}">
        <p14:creationId xmlns:p14="http://schemas.microsoft.com/office/powerpoint/2010/main" val="2016729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76438" y="5291138"/>
            <a:ext cx="6048375" cy="625475"/>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pPr lvl="0"/>
            <a:endParaRPr lang="it-IT"/>
          </a:p>
        </p:txBody>
      </p:sp>
      <p:sp>
        <p:nvSpPr>
          <p:cNvPr id="6" name="Segnaposto piè di pagina 5"/>
          <p:cNvSpPr>
            <a:spLocks noGrp="1"/>
          </p:cNvSpPr>
          <p:nvPr>
            <p:ph type="ftr" sz="quarter" idx="11"/>
          </p:nvPr>
        </p:nvSpPr>
        <p:spPr/>
        <p:txBody>
          <a:bodyPr/>
          <a:lstStyle/>
          <a:p>
            <a:pPr lvl="0"/>
            <a:endParaRPr lang="it-IT"/>
          </a:p>
        </p:txBody>
      </p:sp>
      <p:sp>
        <p:nvSpPr>
          <p:cNvPr id="7" name="Segnaposto numero diapositiva 6"/>
          <p:cNvSpPr>
            <a:spLocks noGrp="1"/>
          </p:cNvSpPr>
          <p:nvPr>
            <p:ph type="sldNum" sz="quarter" idx="12"/>
          </p:nvPr>
        </p:nvSpPr>
        <p:spPr/>
        <p:txBody>
          <a:bodyPr/>
          <a:lstStyle/>
          <a:p>
            <a:pPr lvl="0"/>
            <a:fld id="{576C523B-1631-4255-B8C8-46D1B0A76869}" type="slidenum">
              <a:t>‹N›</a:t>
            </a:fld>
            <a:endParaRPr lang="it-IT"/>
          </a:p>
        </p:txBody>
      </p:sp>
    </p:spTree>
    <p:extLst>
      <p:ext uri="{BB962C8B-B14F-4D97-AF65-F5344CB8AC3E}">
        <p14:creationId xmlns:p14="http://schemas.microsoft.com/office/powerpoint/2010/main" val="58127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titolo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it-IT"/>
          </a:p>
        </p:txBody>
      </p:sp>
      <p:sp>
        <p:nvSpPr>
          <p:cNvPr id="3" name="Segnaposto testo 2"/>
          <p:cNvSpPr txBox="1">
            <a:spLocks noGrp="1"/>
          </p:cNvSpPr>
          <p:nvPr>
            <p:ph type="body" idx="1"/>
          </p:nvPr>
        </p:nvSpPr>
        <p:spPr>
          <a:xfrm>
            <a:off x="503999" y="1769040"/>
            <a:ext cx="9071640" cy="4989240"/>
          </a:xfrm>
          <a:prstGeom prst="rect">
            <a:avLst/>
          </a:prstGeom>
          <a:noFill/>
          <a:ln>
            <a:noFill/>
          </a:ln>
        </p:spPr>
        <p:txBody>
          <a:bodyPr lIns="0" tIns="0" rIns="0" bIns="0"/>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it-IT" sz="1400" kern="1200">
                <a:latin typeface="Times New Roman" pitchFamily="18"/>
                <a:ea typeface="Arial Unicode MS" pitchFamily="2"/>
                <a:cs typeface="Tahoma" pitchFamily="2"/>
              </a:defRPr>
            </a:lvl1pPr>
          </a:lstStyle>
          <a:p>
            <a:pPr lvl="0"/>
            <a:endParaRPr lang="it-IT"/>
          </a:p>
        </p:txBody>
      </p:sp>
      <p:sp>
        <p:nvSpPr>
          <p:cNvPr id="5" name="Segnaposto piè di pagina 4"/>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it-IT" sz="1400" kern="1200">
                <a:latin typeface="Times New Roman" pitchFamily="18"/>
                <a:ea typeface="Arial Unicode MS" pitchFamily="2"/>
                <a:cs typeface="Tahoma" pitchFamily="2"/>
              </a:defRPr>
            </a:lvl1pPr>
          </a:lstStyle>
          <a:p>
            <a:pPr lvl="0"/>
            <a:endParaRPr lang="it-IT"/>
          </a:p>
        </p:txBody>
      </p:sp>
      <p:sp>
        <p:nvSpPr>
          <p:cNvPr id="6" name="Segnaposto numero diapositiva 5"/>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it-IT" sz="1400" kern="1200">
                <a:latin typeface="Times New Roman" pitchFamily="18"/>
                <a:ea typeface="Arial Unicode MS" pitchFamily="2"/>
                <a:cs typeface="Tahoma" pitchFamily="2"/>
              </a:defRPr>
            </a:lvl1pPr>
          </a:lstStyle>
          <a:p>
            <a:pPr lvl="0"/>
            <a:fld id="{CE3898A2-6003-4867-8B62-CB72E7216C80}" type="slidenum">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ctr" rtl="0" hangingPunct="0">
        <a:tabLst/>
        <a:defRPr lang="it-IT" sz="4400" b="0" i="0" u="none" strike="noStrike" kern="1200">
          <a:ln>
            <a:noFill/>
          </a:ln>
          <a:latin typeface="Arial" pitchFamily="18"/>
          <a:ea typeface="Microsoft YaHei" pitchFamily="2"/>
          <a:cs typeface="Mangal" pitchFamily="2"/>
        </a:defRPr>
      </a:lvl1pPr>
    </p:titleStyle>
    <p:bodyStyle>
      <a:lvl1pPr rtl="0" hangingPunct="0">
        <a:spcBef>
          <a:spcPts val="0"/>
        </a:spcBef>
        <a:spcAft>
          <a:spcPts val="1417"/>
        </a:spcAft>
        <a:tabLst/>
        <a:defRPr lang="it-IT" sz="3200" b="0" i="0" u="none" strike="noStrike" kern="1200">
          <a:ln>
            <a:noFill/>
          </a:ln>
          <a:latin typeface="Arial" pitchFamily="18"/>
          <a:ea typeface="Microsoft YaHei" pitchFamily="2"/>
          <a:cs typeface="Mangal" pitchFamily="2"/>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gi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olo 1"/>
          <p:cNvSpPr txBox="1">
            <a:spLocks noGrp="1"/>
          </p:cNvSpPr>
          <p:nvPr>
            <p:ph type="title" idx="4294967295"/>
          </p:nvPr>
        </p:nvSpPr>
        <p:spPr>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3" name="Segnaposto immagine 2"/>
          <p:cNvPicPr>
            <a:picLocks noGrp="1" noChangeAspect="1"/>
          </p:cNvPicPr>
          <p:nvPr>
            <p:ph type="pic" idx="4294967295"/>
          </p:nvPr>
        </p:nvPicPr>
        <p:blipFill>
          <a:blip r:embed="rId3">
            <a:lum/>
            <a:alphaModFix/>
          </a:blip>
          <a:srcRect/>
          <a:stretch>
            <a:fillRect/>
          </a:stretch>
        </p:blipFill>
        <p:spPr>
          <a:xfrm>
            <a:off x="788040" y="617040"/>
            <a:ext cx="867959" cy="678960"/>
          </a:xfrm>
        </p:spPr>
      </p:pic>
      <p:sp>
        <p:nvSpPr>
          <p:cNvPr id="6" name="Segnaposto testo 5"/>
          <p:cNvSpPr txBox="1">
            <a:spLocks noGrp="1"/>
          </p:cNvSpPr>
          <p:nvPr>
            <p:ph type="body" idx="4294967295"/>
          </p:nvPr>
        </p:nvSpPr>
        <p:spPr>
          <a:xfrm>
            <a:off x="936000" y="2051645"/>
            <a:ext cx="8640000" cy="4104456"/>
          </a:xfrm>
        </p:spPr>
        <p:txBody>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algn="ctr">
              <a:spcAft>
                <a:spcPts val="0"/>
              </a:spcAft>
              <a:buNone/>
            </a:pPr>
            <a:r>
              <a:rPr lang="it-IT" sz="2400" b="1" dirty="0"/>
              <a:t>I. Studi sociologici dell’integrazione europea</a:t>
            </a:r>
            <a:endParaRPr lang="it-IT" sz="2400" dirty="0"/>
          </a:p>
          <a:p>
            <a:pPr algn="ctr">
              <a:spcAft>
                <a:spcPts val="0"/>
              </a:spcAft>
              <a:buNone/>
            </a:pPr>
            <a:endParaRPr lang="it-IT" sz="2400" i="1" u="sng" dirty="0" smtClean="0"/>
          </a:p>
          <a:p>
            <a:pPr algn="ctr">
              <a:spcAft>
                <a:spcPts val="0"/>
              </a:spcAft>
              <a:buNone/>
            </a:pPr>
            <a:r>
              <a:rPr lang="it-IT" sz="2400" i="1" u="sng" dirty="0" smtClean="0"/>
              <a:t>Quarta </a:t>
            </a:r>
            <a:r>
              <a:rPr lang="it-IT" sz="2400" i="1" u="sng" dirty="0"/>
              <a:t>giornata</a:t>
            </a:r>
          </a:p>
          <a:p>
            <a:pPr marL="108000" indent="0" algn="ctr">
              <a:spcAft>
                <a:spcPts val="0"/>
              </a:spcAft>
              <a:buNone/>
            </a:pPr>
            <a:r>
              <a:rPr lang="it-IT" sz="1800" dirty="0" smtClean="0"/>
              <a:t>22 Aprile 2016, ore 14 - 18</a:t>
            </a:r>
          </a:p>
          <a:p>
            <a:pPr marL="108000" indent="0" algn="ctr">
              <a:spcAft>
                <a:spcPts val="0"/>
              </a:spcAft>
              <a:buNone/>
            </a:pPr>
            <a:endParaRPr lang="it-IT" sz="1800" dirty="0"/>
          </a:p>
          <a:p>
            <a:pPr marL="108000" indent="0" algn="ctr">
              <a:spcAft>
                <a:spcPts val="0"/>
              </a:spcAft>
              <a:buNone/>
            </a:pPr>
            <a:r>
              <a:rPr lang="it-IT" sz="2400" b="1" i="1" dirty="0"/>
              <a:t>Processi di europeizzazione (1). </a:t>
            </a:r>
            <a:endParaRPr lang="it-IT" sz="2400" b="1" i="1" dirty="0" smtClean="0"/>
          </a:p>
          <a:p>
            <a:pPr marL="108000" indent="0" algn="ctr">
              <a:spcAft>
                <a:spcPts val="0"/>
              </a:spcAft>
              <a:buNone/>
            </a:pPr>
            <a:r>
              <a:rPr lang="it-IT" sz="2400" b="1" dirty="0" smtClean="0"/>
              <a:t>Il </a:t>
            </a:r>
            <a:r>
              <a:rPr lang="it-IT" sz="2400" b="1" dirty="0"/>
              <a:t>concetto di europeizzazione </a:t>
            </a:r>
            <a:r>
              <a:rPr lang="it-IT" sz="2400" b="1" dirty="0" smtClean="0"/>
              <a:t>cosmopolita</a:t>
            </a:r>
            <a:endParaRPr lang="it-IT" sz="2400" b="1" cap="small" dirty="0" smtClean="0"/>
          </a:p>
          <a:p>
            <a:pPr marL="108000" indent="0" algn="ctr">
              <a:spcAft>
                <a:spcPts val="0"/>
              </a:spcAft>
              <a:buNone/>
            </a:pPr>
            <a:r>
              <a:rPr lang="it-IT" sz="2000" b="1" cap="small" dirty="0" smtClean="0"/>
              <a:t> </a:t>
            </a:r>
          </a:p>
          <a:p>
            <a:pPr marL="108000" indent="0" algn="ctr">
              <a:buNone/>
            </a:pPr>
            <a:r>
              <a:rPr lang="it-IT" sz="1800" i="1" dirty="0"/>
              <a:t>Dal paradigma funzionalista </a:t>
            </a:r>
            <a:r>
              <a:rPr lang="it-IT" sz="1800" i="1" dirty="0" smtClean="0"/>
              <a:t>al paradigma </a:t>
            </a:r>
            <a:r>
              <a:rPr lang="it-IT" sz="1800" i="1" dirty="0"/>
              <a:t>cosmopolita </a:t>
            </a:r>
            <a:r>
              <a:rPr lang="it-IT" sz="1800" i="1" dirty="0" smtClean="0"/>
              <a:t>riflessivo</a:t>
            </a:r>
            <a:endParaRPr lang="it-IT" sz="1800" dirty="0"/>
          </a:p>
          <a:p>
            <a:pPr marL="108000" indent="0" algn="ctr">
              <a:spcAft>
                <a:spcPts val="0"/>
              </a:spcAft>
              <a:buNone/>
            </a:pPr>
            <a:endParaRPr lang="it-IT" sz="2000" b="1" cap="small" dirty="0" smtClean="0"/>
          </a:p>
          <a:p>
            <a:pPr algn="ctr">
              <a:spcAft>
                <a:spcPts val="0"/>
              </a:spcAft>
              <a:buNone/>
            </a:pPr>
            <a:r>
              <a:rPr lang="it-IT" sz="2000" dirty="0" smtClean="0"/>
              <a:t>Prof. Massimo Pendenza</a:t>
            </a:r>
            <a:endParaRPr lang="it-IT" sz="2000" dirty="0"/>
          </a:p>
          <a:p>
            <a:pPr lvl="0" algn="ctr">
              <a:buNone/>
            </a:pPr>
            <a:endParaRPr lang="it-IT" sz="2600" b="1" dirty="0" smtClean="0"/>
          </a:p>
          <a:p>
            <a:pPr lvl="0" algn="ctr">
              <a:buNone/>
            </a:pPr>
            <a:endParaRPr lang="it-IT" sz="2600" b="1" dirty="0"/>
          </a:p>
        </p:txBody>
      </p:sp>
      <p:sp>
        <p:nvSpPr>
          <p:cNvPr id="7" name="Segnaposto testo 6"/>
          <p:cNvSpPr txBox="1">
            <a:spLocks noGrp="1"/>
          </p:cNvSpPr>
          <p:nvPr>
            <p:ph type="body" idx="4294967295"/>
          </p:nvPr>
        </p:nvSpPr>
        <p:spPr>
          <a:xfrm>
            <a:off x="131400" y="6552000"/>
            <a:ext cx="9732600" cy="430887"/>
          </a:xfrm>
        </p:spPr>
        <p:txBody>
          <a:bodyPr>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0" lvl="0" indent="0" algn="ctr">
              <a:spcAft>
                <a:spcPts val="0"/>
              </a:spcAft>
              <a:buNone/>
            </a:pPr>
            <a:r>
              <a:rPr lang="it-IT" sz="1400" b="1" dirty="0"/>
              <a:t>Modulo Jean </a:t>
            </a:r>
            <a:r>
              <a:rPr lang="it-IT" sz="1400" b="1" dirty="0" err="1"/>
              <a:t>Monnet</a:t>
            </a:r>
            <a:r>
              <a:rPr lang="it-IT" sz="1400" b="1" dirty="0"/>
              <a:t>: Divenire europei: la dimensione sociale dell'integrazione europea.</a:t>
            </a:r>
          </a:p>
          <a:p>
            <a:pPr marL="0" lvl="0" indent="0" algn="ctr">
              <a:spcAft>
                <a:spcPts val="0"/>
              </a:spcAft>
              <a:buNone/>
            </a:pPr>
            <a:r>
              <a:rPr lang="it-IT" sz="1400" dirty="0" smtClean="0"/>
              <a:t>1 Aprile - 9 maggio 2016</a:t>
            </a:r>
            <a:endParaRPr lang="it-IT" sz="1400" dirty="0"/>
          </a:p>
        </p:txBody>
      </p:sp>
      <p:sp>
        <p:nvSpPr>
          <p:cNvPr id="8" name="Titolo 7"/>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
            </a:r>
            <a:br>
              <a:rPr lang="it-IT" sz="2000"/>
            </a:br>
            <a:r>
              <a:rPr lang="it-IT" sz="2000"/>
              <a:t/>
            </a:r>
            <a:br>
              <a:rPr lang="it-IT" sz="2000"/>
            </a:b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9" name="Immagine 8"/>
          <p:cNvPicPr>
            <a:picLocks noChangeAspect="1"/>
          </p:cNvPicPr>
          <p:nvPr/>
        </p:nvPicPr>
        <p:blipFill>
          <a:blip r:embed="rId3">
            <a:lum/>
            <a:alphaModFix/>
          </a:blip>
          <a:srcRect/>
          <a:stretch>
            <a:fillRect/>
          </a:stretch>
        </p:blipFill>
        <p:spPr>
          <a:xfrm>
            <a:off x="4716000" y="149040"/>
            <a:ext cx="648000" cy="534960"/>
          </a:xfrm>
          <a:prstGeom prst="rect">
            <a:avLst/>
          </a:prstGeom>
          <a:noFill/>
          <a:ln>
            <a:noFill/>
          </a:ln>
        </p:spPr>
      </p:pic>
      <p:pic>
        <p:nvPicPr>
          <p:cNvPr id="10" name="Immagine 9"/>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1" name="Immagine 10"/>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2" name="Immagine 11"/>
          <p:cNvPicPr>
            <a:picLocks noChangeAspect="1"/>
          </p:cNvPicPr>
          <p:nvPr/>
        </p:nvPicPr>
        <p:blipFill>
          <a:blip r:embed="rId3">
            <a:lum/>
            <a:alphaModFix/>
          </a:blip>
          <a:srcRect/>
          <a:stretch>
            <a:fillRect/>
          </a:stretch>
        </p:blipFill>
        <p:spPr>
          <a:xfrm>
            <a:off x="4716000" y="149040"/>
            <a:ext cx="756000" cy="570960"/>
          </a:xfrm>
          <a:prstGeom prst="rect">
            <a:avLst/>
          </a:prstGeom>
          <a:noFill/>
          <a:ln>
            <a:noFill/>
          </a:ln>
        </p:spPr>
      </p:pic>
      <p:sp>
        <p:nvSpPr>
          <p:cNvPr id="13" name="Titolo 12"/>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dirty="0"/>
              <a:t/>
            </a:r>
            <a:br>
              <a:rPr lang="it-IT" sz="2000" dirty="0"/>
            </a:br>
            <a:r>
              <a:rPr lang="it-IT" sz="2000" dirty="0"/>
              <a:t/>
            </a:r>
            <a:br>
              <a:rPr lang="it-IT" sz="2000" dirty="0"/>
            </a:br>
            <a:r>
              <a:rPr lang="it-IT" sz="2000" dirty="0"/>
              <a:t>Jean </a:t>
            </a:r>
            <a:r>
              <a:rPr lang="it-IT" sz="2000" dirty="0" err="1"/>
              <a:t>Monnet</a:t>
            </a:r>
            <a:r>
              <a:rPr lang="it-IT" sz="2000" dirty="0"/>
              <a:t> – Centro Studi Europei</a:t>
            </a:r>
            <a:br>
              <a:rPr lang="it-IT" sz="2000" dirty="0"/>
            </a:br>
            <a:r>
              <a:rPr lang="it-IT" sz="1600" dirty="0"/>
              <a:t>Dipartimento di Scienze Politiche, Sociali e della Comunicazione</a:t>
            </a:r>
            <a:r>
              <a:rPr lang="it-IT" sz="2000" dirty="0"/>
              <a:t/>
            </a:r>
            <a:br>
              <a:rPr lang="it-IT" sz="2000" dirty="0"/>
            </a:br>
            <a:r>
              <a:rPr lang="it-IT" sz="1800" dirty="0"/>
              <a:t>Università di Salerno</a:t>
            </a:r>
          </a:p>
        </p:txBody>
      </p:sp>
      <p:pic>
        <p:nvPicPr>
          <p:cNvPr id="14" name="Immagine 13"/>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5" name="Immagine 14"/>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6" name="Immagine 15"/>
          <p:cNvPicPr>
            <a:picLocks noChangeAspect="1"/>
          </p:cNvPicPr>
          <p:nvPr/>
        </p:nvPicPr>
        <p:blipFill>
          <a:blip r:embed="rId6">
            <a:lum/>
            <a:alphaModFix/>
          </a:blip>
          <a:srcRect/>
          <a:stretch>
            <a:fillRect/>
          </a:stretch>
        </p:blipFill>
        <p:spPr>
          <a:xfrm>
            <a:off x="5517536" y="206280"/>
            <a:ext cx="1539000" cy="441719"/>
          </a:xfrm>
          <a:prstGeom prst="rect">
            <a:avLst/>
          </a:prstGeom>
          <a:noFill/>
          <a:ln>
            <a:noFill/>
          </a:ln>
        </p:spPr>
      </p:pic>
      <p:pic>
        <p:nvPicPr>
          <p:cNvPr id="17" name="Picture 2" descr="C:\Users\Proprietario\Documents\1. UNIVERSITA'\2. Eventi\Iniziative\Loghi\logo_di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2269" y="149040"/>
            <a:ext cx="1914525" cy="619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3" name="Segnaposto immagine 2"/>
          <p:cNvPicPr>
            <a:picLocks noGrp="1" noChangeAspect="1"/>
          </p:cNvPicPr>
          <p:nvPr>
            <p:ph type="pic" idx="4294967295"/>
          </p:nvPr>
        </p:nvPicPr>
        <p:blipFill>
          <a:blip r:embed="rId3">
            <a:lum/>
            <a:alphaModFix/>
          </a:blip>
          <a:srcRect/>
          <a:stretch>
            <a:fillRect/>
          </a:stretch>
        </p:blipFill>
        <p:spPr>
          <a:xfrm>
            <a:off x="788040" y="617040"/>
            <a:ext cx="867959" cy="678960"/>
          </a:xfrm>
        </p:spPr>
      </p:pic>
      <p:sp>
        <p:nvSpPr>
          <p:cNvPr id="6" name="Segnaposto testo 5"/>
          <p:cNvSpPr txBox="1">
            <a:spLocks noGrp="1"/>
          </p:cNvSpPr>
          <p:nvPr>
            <p:ph type="body" idx="4294967295"/>
          </p:nvPr>
        </p:nvSpPr>
        <p:spPr>
          <a:xfrm>
            <a:off x="774000" y="1907629"/>
            <a:ext cx="8640000" cy="432048"/>
          </a:xfrm>
        </p:spPr>
        <p:txBody>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lgn="ctr">
              <a:spcAft>
                <a:spcPts val="0"/>
              </a:spcAft>
              <a:buNone/>
            </a:pPr>
            <a:r>
              <a:rPr lang="it-IT" sz="2000" b="1" cap="small" dirty="0" smtClean="0"/>
              <a:t>2. L’europeizzazione cosmopolita di G. </a:t>
            </a:r>
            <a:r>
              <a:rPr lang="it-IT" sz="2000" b="1" cap="small" dirty="0" err="1" smtClean="0"/>
              <a:t>Delanty</a:t>
            </a:r>
            <a:endParaRPr lang="it-IT" sz="2600" b="1" dirty="0" smtClean="0"/>
          </a:p>
          <a:p>
            <a:pPr lvl="0" algn="ctr">
              <a:buNone/>
            </a:pPr>
            <a:endParaRPr lang="it-IT" sz="2600" b="1" dirty="0"/>
          </a:p>
        </p:txBody>
      </p:sp>
      <p:sp>
        <p:nvSpPr>
          <p:cNvPr id="7" name="Segnaposto testo 6"/>
          <p:cNvSpPr txBox="1">
            <a:spLocks noGrp="1"/>
          </p:cNvSpPr>
          <p:nvPr>
            <p:ph type="body" idx="4294967295"/>
          </p:nvPr>
        </p:nvSpPr>
        <p:spPr>
          <a:xfrm>
            <a:off x="131400" y="6552000"/>
            <a:ext cx="9732600" cy="646331"/>
          </a:xfrm>
        </p:spPr>
        <p:txBody>
          <a:bodyPr>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0" lvl="0" indent="0" algn="ctr">
              <a:spcAft>
                <a:spcPts val="0"/>
              </a:spcAft>
              <a:buNone/>
            </a:pPr>
            <a:r>
              <a:rPr lang="it-IT" sz="1400" b="1" dirty="0"/>
              <a:t>Modulo Jean </a:t>
            </a:r>
            <a:r>
              <a:rPr lang="it-IT" sz="1400" b="1" dirty="0" err="1"/>
              <a:t>Monnet</a:t>
            </a:r>
            <a:r>
              <a:rPr lang="it-IT" sz="1400" b="1" dirty="0"/>
              <a:t>: Divenire europei: la dimensione sociale dell'integrazione europea.</a:t>
            </a:r>
          </a:p>
          <a:p>
            <a:pPr marL="0" lvl="0" indent="0" algn="ctr">
              <a:spcAft>
                <a:spcPts val="0"/>
              </a:spcAft>
              <a:buNone/>
            </a:pPr>
            <a:r>
              <a:rPr lang="it-IT" sz="1400" i="1" dirty="0"/>
              <a:t>Dal paradigma funzionalista al paradigma cosmopolita riflessivo.</a:t>
            </a:r>
          </a:p>
          <a:p>
            <a:pPr marL="0" lvl="0" indent="0" algn="ctr">
              <a:spcAft>
                <a:spcPts val="0"/>
              </a:spcAft>
              <a:buNone/>
            </a:pPr>
            <a:r>
              <a:rPr lang="it-IT" sz="1400" dirty="0"/>
              <a:t>Prof. Massimo Pendenza  </a:t>
            </a:r>
            <a:r>
              <a:rPr lang="it-IT" sz="1400" dirty="0" smtClean="0"/>
              <a:t>22 </a:t>
            </a:r>
            <a:r>
              <a:rPr lang="it-IT" sz="1400" dirty="0"/>
              <a:t>aprile </a:t>
            </a:r>
            <a:r>
              <a:rPr lang="it-IT" sz="1400" dirty="0" smtClean="0"/>
              <a:t>2016</a:t>
            </a:r>
            <a:endParaRPr lang="it-IT" sz="1400" dirty="0"/>
          </a:p>
        </p:txBody>
      </p:sp>
      <p:sp>
        <p:nvSpPr>
          <p:cNvPr id="8" name="Titolo 7"/>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
            </a:r>
            <a:br>
              <a:rPr lang="it-IT" sz="2000"/>
            </a:br>
            <a:r>
              <a:rPr lang="it-IT" sz="2000"/>
              <a:t/>
            </a:r>
            <a:br>
              <a:rPr lang="it-IT" sz="2000"/>
            </a:b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9" name="Immagine 8"/>
          <p:cNvPicPr>
            <a:picLocks noChangeAspect="1"/>
          </p:cNvPicPr>
          <p:nvPr/>
        </p:nvPicPr>
        <p:blipFill>
          <a:blip r:embed="rId3">
            <a:lum/>
            <a:alphaModFix/>
          </a:blip>
          <a:srcRect/>
          <a:stretch>
            <a:fillRect/>
          </a:stretch>
        </p:blipFill>
        <p:spPr>
          <a:xfrm>
            <a:off x="4716000" y="149040"/>
            <a:ext cx="648000" cy="534960"/>
          </a:xfrm>
          <a:prstGeom prst="rect">
            <a:avLst/>
          </a:prstGeom>
          <a:noFill/>
          <a:ln>
            <a:noFill/>
          </a:ln>
        </p:spPr>
      </p:pic>
      <p:pic>
        <p:nvPicPr>
          <p:cNvPr id="10" name="Immagine 9"/>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1" name="Immagine 10"/>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2" name="Immagine 11"/>
          <p:cNvPicPr>
            <a:picLocks noChangeAspect="1"/>
          </p:cNvPicPr>
          <p:nvPr/>
        </p:nvPicPr>
        <p:blipFill>
          <a:blip r:embed="rId3">
            <a:lum/>
            <a:alphaModFix/>
          </a:blip>
          <a:srcRect/>
          <a:stretch>
            <a:fillRect/>
          </a:stretch>
        </p:blipFill>
        <p:spPr>
          <a:xfrm>
            <a:off x="4716000" y="149040"/>
            <a:ext cx="756000" cy="570960"/>
          </a:xfrm>
          <a:prstGeom prst="rect">
            <a:avLst/>
          </a:prstGeom>
          <a:noFill/>
          <a:ln>
            <a:noFill/>
          </a:ln>
        </p:spPr>
      </p:pic>
      <p:sp>
        <p:nvSpPr>
          <p:cNvPr id="13" name="Titolo 12"/>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dirty="0"/>
              <a:t/>
            </a:r>
            <a:br>
              <a:rPr lang="it-IT" sz="2000" dirty="0"/>
            </a:br>
            <a:r>
              <a:rPr lang="it-IT" sz="2000" dirty="0"/>
              <a:t/>
            </a:r>
            <a:br>
              <a:rPr lang="it-IT" sz="2000" dirty="0"/>
            </a:br>
            <a:r>
              <a:rPr lang="it-IT" sz="2000" dirty="0"/>
              <a:t>Jean </a:t>
            </a:r>
            <a:r>
              <a:rPr lang="it-IT" sz="2000" dirty="0" err="1"/>
              <a:t>Monnet</a:t>
            </a:r>
            <a:r>
              <a:rPr lang="it-IT" sz="2000" dirty="0"/>
              <a:t> – Centro Studi Europei</a:t>
            </a:r>
            <a:br>
              <a:rPr lang="it-IT" sz="2000" dirty="0"/>
            </a:br>
            <a:r>
              <a:rPr lang="it-IT" sz="1600" dirty="0"/>
              <a:t>Dipartimento di Scienze Politiche, Sociali e della Comunicazione</a:t>
            </a:r>
            <a:r>
              <a:rPr lang="it-IT" sz="2000" dirty="0"/>
              <a:t/>
            </a:r>
            <a:br>
              <a:rPr lang="it-IT" sz="2000" dirty="0"/>
            </a:br>
            <a:r>
              <a:rPr lang="it-IT" sz="1800" dirty="0"/>
              <a:t>Università di Salerno</a:t>
            </a:r>
          </a:p>
        </p:txBody>
      </p:sp>
      <p:pic>
        <p:nvPicPr>
          <p:cNvPr id="14" name="Immagine 13"/>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5" name="Immagine 14"/>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6" name="Immagine 15"/>
          <p:cNvPicPr>
            <a:picLocks noChangeAspect="1"/>
          </p:cNvPicPr>
          <p:nvPr/>
        </p:nvPicPr>
        <p:blipFill>
          <a:blip r:embed="rId6">
            <a:lum/>
            <a:alphaModFix/>
          </a:blip>
          <a:srcRect/>
          <a:stretch>
            <a:fillRect/>
          </a:stretch>
        </p:blipFill>
        <p:spPr>
          <a:xfrm>
            <a:off x="5517536" y="206280"/>
            <a:ext cx="1539000" cy="441719"/>
          </a:xfrm>
          <a:prstGeom prst="rect">
            <a:avLst/>
          </a:prstGeom>
          <a:noFill/>
          <a:ln>
            <a:noFill/>
          </a:ln>
        </p:spPr>
      </p:pic>
      <p:sp>
        <p:nvSpPr>
          <p:cNvPr id="17" name="Segnaposto testo 3"/>
          <p:cNvSpPr txBox="1">
            <a:spLocks/>
          </p:cNvSpPr>
          <p:nvPr/>
        </p:nvSpPr>
        <p:spPr>
          <a:xfrm>
            <a:off x="378300" y="2771725"/>
            <a:ext cx="9323400" cy="3262432"/>
          </a:xfrm>
          <a:prstGeom prst="rect">
            <a:avLst/>
          </a:prstGeom>
          <a:noFill/>
          <a:ln>
            <a:noFill/>
          </a:ln>
        </p:spPr>
        <p:txBody>
          <a:bodyPr wrap="square" lIns="0" tIns="0" rIns="0" bIns="0">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rtl="0" hangingPunct="0">
              <a:spcBef>
                <a:spcPts val="0"/>
              </a:spcBef>
              <a:spcAft>
                <a:spcPts val="1417"/>
              </a:spcAft>
              <a:buSzPct val="45000"/>
              <a:buFont typeface="StarSymbol"/>
              <a:buChar char="●"/>
              <a:tabLst/>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spcAft>
                <a:spcPts val="0"/>
              </a:spcAft>
              <a:buNone/>
            </a:pPr>
            <a:r>
              <a:rPr lang="it-IT" dirty="0" smtClean="0">
                <a:solidFill>
                  <a:sysClr val="windowText" lastClr="000000"/>
                </a:solidFill>
              </a:rPr>
              <a:t>I. L’Europeizzazione cosmopolita di G. </a:t>
            </a:r>
            <a:r>
              <a:rPr lang="it-IT" dirty="0" err="1" smtClean="0">
                <a:solidFill>
                  <a:sysClr val="windowText" lastClr="000000"/>
                </a:solidFill>
              </a:rPr>
              <a:t>Delanty</a:t>
            </a:r>
            <a:endParaRPr lang="it-IT" dirty="0" smtClean="0">
              <a:solidFill>
                <a:sysClr val="windowText" lastClr="000000"/>
              </a:solidFill>
            </a:endParaRPr>
          </a:p>
          <a:p>
            <a:pPr marL="531813" indent="-423863">
              <a:spcAft>
                <a:spcPts val="0"/>
              </a:spcAft>
              <a:buNone/>
            </a:pPr>
            <a:endParaRPr lang="it-IT" sz="2000" i="1" dirty="0" smtClean="0">
              <a:solidFill>
                <a:sysClr val="windowText" lastClr="000000"/>
              </a:solidFill>
            </a:endParaRPr>
          </a:p>
          <a:p>
            <a:pPr marL="92075" indent="15875">
              <a:spcAft>
                <a:spcPts val="0"/>
              </a:spcAft>
              <a:buNone/>
            </a:pPr>
            <a:r>
              <a:rPr lang="it-IT" sz="2000" i="1" dirty="0" smtClean="0">
                <a:solidFill>
                  <a:sysClr val="windowText" lastClr="000000"/>
                </a:solidFill>
              </a:rPr>
              <a:t>Elementi </a:t>
            </a:r>
            <a:r>
              <a:rPr lang="it-IT" sz="2000" i="1" dirty="0">
                <a:solidFill>
                  <a:sysClr val="windowText" lastClr="000000"/>
                </a:solidFill>
              </a:rPr>
              <a:t>della teoria</a:t>
            </a:r>
          </a:p>
          <a:p>
            <a:pPr marL="92075" indent="15875">
              <a:spcAft>
                <a:spcPts val="0"/>
              </a:spcAft>
              <a:buNone/>
            </a:pPr>
            <a:r>
              <a:rPr lang="it-IT" sz="2800" i="1" dirty="0" smtClean="0">
                <a:solidFill>
                  <a:sysClr val="windowText" lastClr="000000"/>
                </a:solidFill>
              </a:rPr>
              <a:t>i)</a:t>
            </a:r>
            <a:r>
              <a:rPr lang="it-IT" sz="2800" dirty="0" smtClean="0">
                <a:solidFill>
                  <a:sysClr val="windowText" lastClr="000000"/>
                </a:solidFill>
              </a:rPr>
              <a:t>  Cosmopolitismo critico</a:t>
            </a:r>
            <a:endParaRPr lang="it-IT" sz="2800" dirty="0">
              <a:solidFill>
                <a:sysClr val="windowText" lastClr="000000"/>
              </a:solidFill>
            </a:endParaRPr>
          </a:p>
          <a:p>
            <a:pPr marL="92075" indent="15875">
              <a:spcAft>
                <a:spcPts val="0"/>
              </a:spcAft>
              <a:buNone/>
            </a:pPr>
            <a:r>
              <a:rPr lang="it-IT" sz="2800" i="1" dirty="0" smtClean="0">
                <a:solidFill>
                  <a:sysClr val="windowText" lastClr="000000"/>
                </a:solidFill>
              </a:rPr>
              <a:t>ii)</a:t>
            </a:r>
            <a:r>
              <a:rPr lang="it-IT" sz="2800" dirty="0" smtClean="0">
                <a:solidFill>
                  <a:sysClr val="windowText" lastClr="000000"/>
                </a:solidFill>
              </a:rPr>
              <a:t> Cosmopolitismo radicato</a:t>
            </a:r>
          </a:p>
          <a:p>
            <a:pPr marL="92075" indent="15875">
              <a:spcAft>
                <a:spcPts val="0"/>
              </a:spcAft>
              <a:buNone/>
            </a:pPr>
            <a:r>
              <a:rPr lang="it-IT" sz="2800" i="1" dirty="0" smtClean="0">
                <a:solidFill>
                  <a:sysClr val="windowText" lastClr="000000"/>
                </a:solidFill>
              </a:rPr>
              <a:t>iii) Immaginazione cosmopolita</a:t>
            </a:r>
          </a:p>
          <a:p>
            <a:pPr marL="92075" indent="15875">
              <a:spcAft>
                <a:spcPts val="0"/>
              </a:spcAft>
              <a:buNone/>
            </a:pPr>
            <a:r>
              <a:rPr lang="it-IT" sz="2800" i="1" dirty="0" smtClean="0">
                <a:solidFill>
                  <a:sysClr val="windowText" lastClr="000000"/>
                </a:solidFill>
              </a:rPr>
              <a:t>iv) Europeizzazione cosmopolita</a:t>
            </a:r>
          </a:p>
          <a:p>
            <a:pPr marL="92075" indent="15875">
              <a:spcAft>
                <a:spcPts val="0"/>
              </a:spcAft>
              <a:buNone/>
            </a:pPr>
            <a:r>
              <a:rPr lang="it-IT" sz="2800" i="1" dirty="0" smtClean="0">
                <a:solidFill>
                  <a:sysClr val="windowText" lastClr="000000"/>
                </a:solidFill>
              </a:rPr>
              <a:t>v)  Identità europea</a:t>
            </a:r>
            <a:endParaRPr lang="it-IT" sz="2800" dirty="0">
              <a:solidFill>
                <a:sysClr val="windowText" lastClr="000000"/>
              </a:solidFill>
            </a:endParaRPr>
          </a:p>
        </p:txBody>
      </p:sp>
      <p:pic>
        <p:nvPicPr>
          <p:cNvPr id="18" name="Picture 2" descr="C:\Users\Proprietario\Documents\1. UNIVERSITA'\2. Eventi\Iniziative\Loghi\logo_di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52080" y="149040"/>
            <a:ext cx="191452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5735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3" name="Segnaposto immagine 2"/>
          <p:cNvPicPr>
            <a:picLocks noGrp="1" noChangeAspect="1"/>
          </p:cNvPicPr>
          <p:nvPr>
            <p:ph type="pic" idx="4294967295"/>
          </p:nvPr>
        </p:nvPicPr>
        <p:blipFill>
          <a:blip r:embed="rId3">
            <a:lum/>
            <a:alphaModFix/>
          </a:blip>
          <a:srcRect/>
          <a:stretch>
            <a:fillRect/>
          </a:stretch>
        </p:blipFill>
        <p:spPr>
          <a:xfrm>
            <a:off x="788040" y="617040"/>
            <a:ext cx="867959" cy="678960"/>
          </a:xfrm>
        </p:spPr>
      </p:pic>
      <p:sp>
        <p:nvSpPr>
          <p:cNvPr id="6" name="Segnaposto testo 5"/>
          <p:cNvSpPr txBox="1">
            <a:spLocks noGrp="1"/>
          </p:cNvSpPr>
          <p:nvPr>
            <p:ph type="body" idx="4294967295"/>
          </p:nvPr>
        </p:nvSpPr>
        <p:spPr>
          <a:xfrm>
            <a:off x="774000" y="1907629"/>
            <a:ext cx="8640000" cy="432048"/>
          </a:xfrm>
        </p:spPr>
        <p:txBody>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lgn="ctr">
              <a:spcAft>
                <a:spcPts val="0"/>
              </a:spcAft>
              <a:buNone/>
            </a:pPr>
            <a:r>
              <a:rPr lang="it-IT" sz="2000" b="1" cap="small" dirty="0" smtClean="0"/>
              <a:t>L’europeizzazione </a:t>
            </a:r>
            <a:r>
              <a:rPr lang="it-IT" sz="2000" b="1" cap="small" dirty="0"/>
              <a:t>cosmopolita di G. </a:t>
            </a:r>
            <a:r>
              <a:rPr lang="it-IT" sz="2000" b="1" cap="small" dirty="0" err="1"/>
              <a:t>Delanty</a:t>
            </a:r>
            <a:endParaRPr lang="it-IT" sz="2600" b="1" dirty="0"/>
          </a:p>
          <a:p>
            <a:pPr lvl="0" algn="ctr">
              <a:buNone/>
            </a:pPr>
            <a:endParaRPr lang="it-IT" sz="2600" b="1" dirty="0" smtClean="0"/>
          </a:p>
          <a:p>
            <a:pPr lvl="0" algn="ctr">
              <a:buNone/>
            </a:pPr>
            <a:endParaRPr lang="it-IT" sz="2600" b="1" dirty="0"/>
          </a:p>
        </p:txBody>
      </p:sp>
      <p:sp>
        <p:nvSpPr>
          <p:cNvPr id="7" name="Segnaposto testo 6"/>
          <p:cNvSpPr txBox="1">
            <a:spLocks noGrp="1"/>
          </p:cNvSpPr>
          <p:nvPr>
            <p:ph type="body" idx="4294967295"/>
          </p:nvPr>
        </p:nvSpPr>
        <p:spPr>
          <a:xfrm>
            <a:off x="131400" y="6552000"/>
            <a:ext cx="9732600" cy="646331"/>
          </a:xfrm>
        </p:spPr>
        <p:txBody>
          <a:bodyPr>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0" lvl="0" indent="0" algn="ctr">
              <a:spcAft>
                <a:spcPts val="0"/>
              </a:spcAft>
              <a:buNone/>
            </a:pPr>
            <a:r>
              <a:rPr lang="it-IT" sz="1400" b="1" dirty="0"/>
              <a:t>Modulo Jean </a:t>
            </a:r>
            <a:r>
              <a:rPr lang="it-IT" sz="1400" b="1" dirty="0" err="1"/>
              <a:t>Monnet</a:t>
            </a:r>
            <a:r>
              <a:rPr lang="it-IT" sz="1400" b="1" dirty="0"/>
              <a:t>: Divenire europei: la dimensione sociale dell'integrazione europea.</a:t>
            </a:r>
          </a:p>
          <a:p>
            <a:pPr marL="0" lvl="0" indent="0" algn="ctr">
              <a:spcAft>
                <a:spcPts val="0"/>
              </a:spcAft>
              <a:buNone/>
            </a:pPr>
            <a:r>
              <a:rPr lang="it-IT" sz="1400" i="1" dirty="0"/>
              <a:t>Dal paradigma funzionalista al paradigma cosmopolita riflessivo.</a:t>
            </a:r>
          </a:p>
          <a:p>
            <a:pPr marL="0" lvl="0" indent="0" algn="ctr">
              <a:spcAft>
                <a:spcPts val="0"/>
              </a:spcAft>
              <a:buNone/>
            </a:pPr>
            <a:r>
              <a:rPr lang="it-IT" sz="1400" dirty="0"/>
              <a:t>Prof. Massimo Pendenza  </a:t>
            </a:r>
            <a:r>
              <a:rPr lang="it-IT" sz="1400" dirty="0" smtClean="0"/>
              <a:t>22 </a:t>
            </a:r>
            <a:r>
              <a:rPr lang="it-IT" sz="1400" dirty="0"/>
              <a:t>aprile </a:t>
            </a:r>
            <a:r>
              <a:rPr lang="it-IT" sz="1400" dirty="0" smtClean="0"/>
              <a:t>2016</a:t>
            </a:r>
            <a:endParaRPr lang="it-IT" sz="1400" dirty="0"/>
          </a:p>
        </p:txBody>
      </p:sp>
      <p:sp>
        <p:nvSpPr>
          <p:cNvPr id="8" name="Titolo 7"/>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
            </a:r>
            <a:br>
              <a:rPr lang="it-IT" sz="2000"/>
            </a:br>
            <a:r>
              <a:rPr lang="it-IT" sz="2000"/>
              <a:t/>
            </a:r>
            <a:br>
              <a:rPr lang="it-IT" sz="2000"/>
            </a:b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9" name="Immagine 8"/>
          <p:cNvPicPr>
            <a:picLocks noChangeAspect="1"/>
          </p:cNvPicPr>
          <p:nvPr/>
        </p:nvPicPr>
        <p:blipFill>
          <a:blip r:embed="rId3">
            <a:lum/>
            <a:alphaModFix/>
          </a:blip>
          <a:srcRect/>
          <a:stretch>
            <a:fillRect/>
          </a:stretch>
        </p:blipFill>
        <p:spPr>
          <a:xfrm>
            <a:off x="4716000" y="149040"/>
            <a:ext cx="648000" cy="534960"/>
          </a:xfrm>
          <a:prstGeom prst="rect">
            <a:avLst/>
          </a:prstGeom>
          <a:noFill/>
          <a:ln>
            <a:noFill/>
          </a:ln>
        </p:spPr>
      </p:pic>
      <p:pic>
        <p:nvPicPr>
          <p:cNvPr id="10" name="Immagine 9"/>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1" name="Immagine 10"/>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2" name="Immagine 11"/>
          <p:cNvPicPr>
            <a:picLocks noChangeAspect="1"/>
          </p:cNvPicPr>
          <p:nvPr/>
        </p:nvPicPr>
        <p:blipFill>
          <a:blip r:embed="rId3">
            <a:lum/>
            <a:alphaModFix/>
          </a:blip>
          <a:srcRect/>
          <a:stretch>
            <a:fillRect/>
          </a:stretch>
        </p:blipFill>
        <p:spPr>
          <a:xfrm>
            <a:off x="4716000" y="149040"/>
            <a:ext cx="756000" cy="570960"/>
          </a:xfrm>
          <a:prstGeom prst="rect">
            <a:avLst/>
          </a:prstGeom>
          <a:noFill/>
          <a:ln>
            <a:noFill/>
          </a:ln>
        </p:spPr>
      </p:pic>
      <p:sp>
        <p:nvSpPr>
          <p:cNvPr id="13" name="Titolo 12"/>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
            </a:r>
            <a:br>
              <a:rPr lang="it-IT" sz="2000"/>
            </a:br>
            <a:r>
              <a:rPr lang="it-IT" sz="2000"/>
              <a:t/>
            </a:r>
            <a:br>
              <a:rPr lang="it-IT" sz="2000"/>
            </a:b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14" name="Immagine 13"/>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5" name="Immagine 14"/>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6" name="Immagine 15"/>
          <p:cNvPicPr>
            <a:picLocks noChangeAspect="1"/>
          </p:cNvPicPr>
          <p:nvPr/>
        </p:nvPicPr>
        <p:blipFill>
          <a:blip r:embed="rId6">
            <a:lum/>
            <a:alphaModFix/>
          </a:blip>
          <a:srcRect/>
          <a:stretch>
            <a:fillRect/>
          </a:stretch>
        </p:blipFill>
        <p:spPr>
          <a:xfrm>
            <a:off x="5517536" y="206280"/>
            <a:ext cx="1539000" cy="441719"/>
          </a:xfrm>
          <a:prstGeom prst="rect">
            <a:avLst/>
          </a:prstGeom>
          <a:noFill/>
          <a:ln>
            <a:noFill/>
          </a:ln>
        </p:spPr>
      </p:pic>
      <p:sp>
        <p:nvSpPr>
          <p:cNvPr id="17" name="Segnaposto testo 3"/>
          <p:cNvSpPr txBox="1">
            <a:spLocks/>
          </p:cNvSpPr>
          <p:nvPr/>
        </p:nvSpPr>
        <p:spPr>
          <a:xfrm>
            <a:off x="378300" y="2483693"/>
            <a:ext cx="9323400" cy="3877985"/>
          </a:xfrm>
          <a:prstGeom prst="rect">
            <a:avLst/>
          </a:prstGeom>
          <a:noFill/>
          <a:ln>
            <a:noFill/>
          </a:ln>
        </p:spPr>
        <p:txBody>
          <a:bodyPr wrap="square" lIns="0" tIns="0" rIns="0" bIns="0">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rtl="0" hangingPunct="0">
              <a:spcBef>
                <a:spcPts val="0"/>
              </a:spcBef>
              <a:spcAft>
                <a:spcPts val="1417"/>
              </a:spcAft>
              <a:buSzPct val="45000"/>
              <a:buFont typeface="StarSymbol"/>
              <a:buChar char="●"/>
              <a:tabLst/>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spcAft>
                <a:spcPts val="0"/>
              </a:spcAft>
              <a:buNone/>
            </a:pPr>
            <a:r>
              <a:rPr lang="it-IT" sz="2800" b="1" i="1" dirty="0" smtClean="0">
                <a:solidFill>
                  <a:sysClr val="windowText" lastClr="000000"/>
                </a:solidFill>
              </a:rPr>
              <a:t>i) </a:t>
            </a:r>
            <a:r>
              <a:rPr lang="it-IT" sz="2800" b="1" dirty="0" smtClean="0">
                <a:solidFill>
                  <a:sysClr val="windowText" lastClr="000000"/>
                </a:solidFill>
              </a:rPr>
              <a:t>Cosmopolitismo critico</a:t>
            </a:r>
            <a:endParaRPr lang="it-IT" sz="2800" b="1" dirty="0">
              <a:solidFill>
                <a:sysClr val="windowText" lastClr="000000"/>
              </a:solidFill>
            </a:endParaRPr>
          </a:p>
          <a:p>
            <a:pPr marL="108000" indent="0">
              <a:buNone/>
            </a:pPr>
            <a:r>
              <a:rPr lang="it-IT" sz="2800" dirty="0"/>
              <a:t>Il cosmopolitismo critico è una diversa articolazione della diade Sé-Altro che si svolge in un contesto sociale profondamente mutato grazie ai processi di globalizzazione. Tale rapporto dinamico, non più compreso entro limiti territoriali definiti, si sviluppa e muta in momenti di apertura, vale a dire in momenti nei quali la propensione ad accettare ed a comprendere l’Altro è maggiore.</a:t>
            </a:r>
          </a:p>
        </p:txBody>
      </p:sp>
      <p:pic>
        <p:nvPicPr>
          <p:cNvPr id="18" name="Picture 2" descr="C:\Users\Proprietario\Documents\1. UNIVERSITA'\2. Eventi\Iniziative\Loghi\logo_di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52080" y="124957"/>
            <a:ext cx="191452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407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3" name="Segnaposto immagine 2"/>
          <p:cNvPicPr>
            <a:picLocks noGrp="1" noChangeAspect="1"/>
          </p:cNvPicPr>
          <p:nvPr>
            <p:ph type="pic" idx="4294967295"/>
          </p:nvPr>
        </p:nvPicPr>
        <p:blipFill>
          <a:blip r:embed="rId3">
            <a:lum/>
            <a:alphaModFix/>
          </a:blip>
          <a:srcRect/>
          <a:stretch>
            <a:fillRect/>
          </a:stretch>
        </p:blipFill>
        <p:spPr>
          <a:xfrm>
            <a:off x="788040" y="617040"/>
            <a:ext cx="867959" cy="678960"/>
          </a:xfrm>
        </p:spPr>
      </p:pic>
      <p:sp>
        <p:nvSpPr>
          <p:cNvPr id="6" name="Segnaposto testo 5"/>
          <p:cNvSpPr txBox="1">
            <a:spLocks noGrp="1"/>
          </p:cNvSpPr>
          <p:nvPr>
            <p:ph type="body" idx="4294967295"/>
          </p:nvPr>
        </p:nvSpPr>
        <p:spPr>
          <a:xfrm>
            <a:off x="774000" y="1907629"/>
            <a:ext cx="8640000" cy="432048"/>
          </a:xfrm>
        </p:spPr>
        <p:txBody>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lgn="ctr">
              <a:spcAft>
                <a:spcPts val="0"/>
              </a:spcAft>
              <a:buNone/>
            </a:pPr>
            <a:r>
              <a:rPr lang="it-IT" sz="2000" b="1" cap="small" dirty="0" smtClean="0"/>
              <a:t>2. L’europeizzazione </a:t>
            </a:r>
            <a:r>
              <a:rPr lang="it-IT" sz="2000" b="1" cap="small" dirty="0"/>
              <a:t>cosmopolita di G. </a:t>
            </a:r>
            <a:r>
              <a:rPr lang="it-IT" sz="2000" b="1" cap="small" dirty="0" err="1"/>
              <a:t>Delanty</a:t>
            </a:r>
            <a:endParaRPr lang="it-IT" sz="2600" b="1" dirty="0"/>
          </a:p>
          <a:p>
            <a:pPr lvl="0" algn="ctr">
              <a:buNone/>
            </a:pPr>
            <a:endParaRPr lang="it-IT" sz="2600" b="1" dirty="0" smtClean="0"/>
          </a:p>
          <a:p>
            <a:pPr lvl="0" algn="ctr">
              <a:buNone/>
            </a:pPr>
            <a:endParaRPr lang="it-IT" sz="2600" b="1" dirty="0"/>
          </a:p>
        </p:txBody>
      </p:sp>
      <p:sp>
        <p:nvSpPr>
          <p:cNvPr id="7" name="Segnaposto testo 6"/>
          <p:cNvSpPr txBox="1">
            <a:spLocks noGrp="1"/>
          </p:cNvSpPr>
          <p:nvPr>
            <p:ph type="body" idx="4294967295"/>
          </p:nvPr>
        </p:nvSpPr>
        <p:spPr>
          <a:xfrm>
            <a:off x="131400" y="6552000"/>
            <a:ext cx="9732600" cy="646331"/>
          </a:xfrm>
        </p:spPr>
        <p:txBody>
          <a:bodyPr>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0" lvl="0" indent="0" algn="ctr">
              <a:spcAft>
                <a:spcPts val="0"/>
              </a:spcAft>
              <a:buNone/>
            </a:pPr>
            <a:r>
              <a:rPr lang="it-IT" sz="1400" b="1" dirty="0"/>
              <a:t>Modulo Jean </a:t>
            </a:r>
            <a:r>
              <a:rPr lang="it-IT" sz="1400" b="1" dirty="0" err="1"/>
              <a:t>Monnet</a:t>
            </a:r>
            <a:r>
              <a:rPr lang="it-IT" sz="1400" b="1" dirty="0"/>
              <a:t>: Divenire europei: la dimensione sociale dell'integrazione europea.</a:t>
            </a:r>
          </a:p>
          <a:p>
            <a:pPr marL="0" lvl="0" indent="0" algn="ctr">
              <a:spcAft>
                <a:spcPts val="0"/>
              </a:spcAft>
              <a:buNone/>
            </a:pPr>
            <a:r>
              <a:rPr lang="it-IT" sz="1400" i="1" dirty="0"/>
              <a:t>Dal paradigma funzionalista al paradigma cosmopolita riflessivo.</a:t>
            </a:r>
          </a:p>
          <a:p>
            <a:pPr marL="0" lvl="0" indent="0" algn="ctr">
              <a:spcAft>
                <a:spcPts val="0"/>
              </a:spcAft>
              <a:buNone/>
            </a:pPr>
            <a:r>
              <a:rPr lang="it-IT" sz="1400" dirty="0"/>
              <a:t>Prof. Massimo Pendenza  </a:t>
            </a:r>
            <a:r>
              <a:rPr lang="it-IT" sz="1400" dirty="0" smtClean="0"/>
              <a:t>22 </a:t>
            </a:r>
            <a:r>
              <a:rPr lang="it-IT" sz="1400" dirty="0"/>
              <a:t>aprile </a:t>
            </a:r>
            <a:r>
              <a:rPr lang="it-IT" sz="1400" dirty="0" smtClean="0"/>
              <a:t>2016</a:t>
            </a:r>
            <a:endParaRPr lang="it-IT" sz="1400" dirty="0"/>
          </a:p>
        </p:txBody>
      </p:sp>
      <p:sp>
        <p:nvSpPr>
          <p:cNvPr id="8" name="Titolo 7"/>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
            </a:r>
            <a:br>
              <a:rPr lang="it-IT" sz="2000"/>
            </a:br>
            <a:r>
              <a:rPr lang="it-IT" sz="2000"/>
              <a:t/>
            </a:r>
            <a:br>
              <a:rPr lang="it-IT" sz="2000"/>
            </a:b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9" name="Immagine 8"/>
          <p:cNvPicPr>
            <a:picLocks noChangeAspect="1"/>
          </p:cNvPicPr>
          <p:nvPr/>
        </p:nvPicPr>
        <p:blipFill>
          <a:blip r:embed="rId3">
            <a:lum/>
            <a:alphaModFix/>
          </a:blip>
          <a:srcRect/>
          <a:stretch>
            <a:fillRect/>
          </a:stretch>
        </p:blipFill>
        <p:spPr>
          <a:xfrm>
            <a:off x="4716000" y="149040"/>
            <a:ext cx="648000" cy="534960"/>
          </a:xfrm>
          <a:prstGeom prst="rect">
            <a:avLst/>
          </a:prstGeom>
          <a:noFill/>
          <a:ln>
            <a:noFill/>
          </a:ln>
        </p:spPr>
      </p:pic>
      <p:pic>
        <p:nvPicPr>
          <p:cNvPr id="10" name="Immagine 9"/>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1" name="Immagine 10"/>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2" name="Immagine 11"/>
          <p:cNvPicPr>
            <a:picLocks noChangeAspect="1"/>
          </p:cNvPicPr>
          <p:nvPr/>
        </p:nvPicPr>
        <p:blipFill>
          <a:blip r:embed="rId3">
            <a:lum/>
            <a:alphaModFix/>
          </a:blip>
          <a:srcRect/>
          <a:stretch>
            <a:fillRect/>
          </a:stretch>
        </p:blipFill>
        <p:spPr>
          <a:xfrm>
            <a:off x="4716000" y="149040"/>
            <a:ext cx="756000" cy="570960"/>
          </a:xfrm>
          <a:prstGeom prst="rect">
            <a:avLst/>
          </a:prstGeom>
          <a:noFill/>
          <a:ln>
            <a:noFill/>
          </a:ln>
        </p:spPr>
      </p:pic>
      <p:sp>
        <p:nvSpPr>
          <p:cNvPr id="13" name="Titolo 12"/>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dirty="0"/>
              <a:t/>
            </a:r>
            <a:br>
              <a:rPr lang="it-IT" sz="2000" dirty="0"/>
            </a:br>
            <a:r>
              <a:rPr lang="it-IT" sz="2000" dirty="0"/>
              <a:t/>
            </a:r>
            <a:br>
              <a:rPr lang="it-IT" sz="2000" dirty="0"/>
            </a:br>
            <a:r>
              <a:rPr lang="it-IT" sz="2000" dirty="0"/>
              <a:t>Jean </a:t>
            </a:r>
            <a:r>
              <a:rPr lang="it-IT" sz="2000" dirty="0" err="1"/>
              <a:t>Monnet</a:t>
            </a:r>
            <a:r>
              <a:rPr lang="it-IT" sz="2000" dirty="0"/>
              <a:t> – Centro Studi Europei</a:t>
            </a:r>
            <a:br>
              <a:rPr lang="it-IT" sz="2000" dirty="0"/>
            </a:br>
            <a:r>
              <a:rPr lang="it-IT" sz="1600" dirty="0"/>
              <a:t>Dipartimento di Scienze Politiche, Sociali e della Comunicazione</a:t>
            </a:r>
            <a:r>
              <a:rPr lang="it-IT" sz="2000" dirty="0"/>
              <a:t/>
            </a:r>
            <a:br>
              <a:rPr lang="it-IT" sz="2000" dirty="0"/>
            </a:br>
            <a:r>
              <a:rPr lang="it-IT" sz="1800" dirty="0"/>
              <a:t>Università di Salerno</a:t>
            </a:r>
          </a:p>
        </p:txBody>
      </p:sp>
      <p:pic>
        <p:nvPicPr>
          <p:cNvPr id="14" name="Immagine 13"/>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5" name="Immagine 14"/>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6" name="Immagine 15"/>
          <p:cNvPicPr>
            <a:picLocks noChangeAspect="1"/>
          </p:cNvPicPr>
          <p:nvPr/>
        </p:nvPicPr>
        <p:blipFill>
          <a:blip r:embed="rId6">
            <a:lum/>
            <a:alphaModFix/>
          </a:blip>
          <a:srcRect/>
          <a:stretch>
            <a:fillRect/>
          </a:stretch>
        </p:blipFill>
        <p:spPr>
          <a:xfrm>
            <a:off x="5517536" y="206280"/>
            <a:ext cx="1539000" cy="441719"/>
          </a:xfrm>
          <a:prstGeom prst="rect">
            <a:avLst/>
          </a:prstGeom>
          <a:noFill/>
          <a:ln>
            <a:noFill/>
          </a:ln>
        </p:spPr>
      </p:pic>
      <p:sp>
        <p:nvSpPr>
          <p:cNvPr id="17" name="Segnaposto testo 3"/>
          <p:cNvSpPr txBox="1">
            <a:spLocks/>
          </p:cNvSpPr>
          <p:nvPr/>
        </p:nvSpPr>
        <p:spPr>
          <a:xfrm>
            <a:off x="378300" y="2771725"/>
            <a:ext cx="9323400" cy="3016210"/>
          </a:xfrm>
          <a:prstGeom prst="rect">
            <a:avLst/>
          </a:prstGeom>
          <a:noFill/>
          <a:ln>
            <a:noFill/>
          </a:ln>
        </p:spPr>
        <p:txBody>
          <a:bodyPr wrap="square" lIns="0" tIns="0" rIns="0" bIns="0">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rtl="0" hangingPunct="0">
              <a:spcBef>
                <a:spcPts val="0"/>
              </a:spcBef>
              <a:spcAft>
                <a:spcPts val="1417"/>
              </a:spcAft>
              <a:buSzPct val="45000"/>
              <a:buFont typeface="StarSymbol"/>
              <a:buChar char="●"/>
              <a:tabLst/>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spcAft>
                <a:spcPts val="0"/>
              </a:spcAft>
              <a:buNone/>
            </a:pPr>
            <a:r>
              <a:rPr lang="it-IT" sz="2800" b="1" i="1" dirty="0" smtClean="0">
                <a:solidFill>
                  <a:sysClr val="windowText" lastClr="000000"/>
                </a:solidFill>
              </a:rPr>
              <a:t>ii) </a:t>
            </a:r>
            <a:r>
              <a:rPr lang="it-IT" sz="2800" b="1" dirty="0" smtClean="0">
                <a:solidFill>
                  <a:sysClr val="windowText" lastClr="000000"/>
                </a:solidFill>
              </a:rPr>
              <a:t>Cosmopolitismo radicato</a:t>
            </a:r>
            <a:endParaRPr lang="it-IT" sz="2800" b="1" dirty="0">
              <a:solidFill>
                <a:sysClr val="windowText" lastClr="000000"/>
              </a:solidFill>
            </a:endParaRPr>
          </a:p>
          <a:p>
            <a:pPr marL="108000" indent="0">
              <a:buNone/>
            </a:pPr>
            <a:r>
              <a:rPr lang="it-IT" sz="2800" dirty="0" smtClean="0"/>
              <a:t>Il </a:t>
            </a:r>
            <a:r>
              <a:rPr lang="it-IT" sz="2800" dirty="0"/>
              <a:t>cosmopolitismo radicato è il risultato di una evoluzione interna all’ambito sociale, piuttosto che il prodotto di un processo di omogeneizzazione transnazionale guidata da logiche prettamente economiche, che deriva dal fatto di vivere in un mondo globalizzato ed in una società sempre più multiculturale e pluralistica.</a:t>
            </a:r>
          </a:p>
        </p:txBody>
      </p:sp>
      <p:pic>
        <p:nvPicPr>
          <p:cNvPr id="18" name="Picture 2" descr="C:\Users\Proprietario\Documents\1. UNIVERSITA'\2. Eventi\Iniziative\Loghi\logo_di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52080" y="1"/>
            <a:ext cx="1914525" cy="869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0619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3" name="Segnaposto immagine 2"/>
          <p:cNvPicPr>
            <a:picLocks noGrp="1" noChangeAspect="1"/>
          </p:cNvPicPr>
          <p:nvPr>
            <p:ph type="pic" idx="4294967295"/>
          </p:nvPr>
        </p:nvPicPr>
        <p:blipFill>
          <a:blip r:embed="rId3">
            <a:lum/>
            <a:alphaModFix/>
          </a:blip>
          <a:srcRect/>
          <a:stretch>
            <a:fillRect/>
          </a:stretch>
        </p:blipFill>
        <p:spPr>
          <a:xfrm>
            <a:off x="788040" y="617040"/>
            <a:ext cx="867959" cy="678960"/>
          </a:xfrm>
        </p:spPr>
      </p:pic>
      <p:sp>
        <p:nvSpPr>
          <p:cNvPr id="6" name="Segnaposto testo 5"/>
          <p:cNvSpPr txBox="1">
            <a:spLocks noGrp="1"/>
          </p:cNvSpPr>
          <p:nvPr>
            <p:ph type="body" idx="4294967295"/>
          </p:nvPr>
        </p:nvSpPr>
        <p:spPr>
          <a:xfrm>
            <a:off x="774000" y="1763613"/>
            <a:ext cx="8640000" cy="432048"/>
          </a:xfrm>
        </p:spPr>
        <p:txBody>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lgn="ctr">
              <a:spcAft>
                <a:spcPts val="0"/>
              </a:spcAft>
              <a:buNone/>
            </a:pPr>
            <a:r>
              <a:rPr lang="it-IT" sz="2000" b="1" cap="small" dirty="0" smtClean="0"/>
              <a:t>2. L’europeizzazione </a:t>
            </a:r>
            <a:r>
              <a:rPr lang="it-IT" sz="2000" b="1" cap="small" dirty="0"/>
              <a:t>cosmopolita di G. </a:t>
            </a:r>
            <a:r>
              <a:rPr lang="it-IT" sz="2000" b="1" cap="small" dirty="0" err="1"/>
              <a:t>Delanty</a:t>
            </a:r>
            <a:endParaRPr lang="it-IT" sz="2600" b="1" dirty="0"/>
          </a:p>
          <a:p>
            <a:pPr marL="531813" indent="-423863" algn="ctr">
              <a:spcAft>
                <a:spcPts val="0"/>
              </a:spcAft>
              <a:buNone/>
            </a:pPr>
            <a:r>
              <a:rPr lang="it-IT" sz="2000" b="1" cap="small" dirty="0" smtClean="0"/>
              <a:t>’</a:t>
            </a:r>
            <a:endParaRPr lang="it-IT" sz="2000" b="1" cap="small" dirty="0"/>
          </a:p>
          <a:p>
            <a:pPr lvl="0" algn="ctr">
              <a:buNone/>
            </a:pPr>
            <a:endParaRPr lang="it-IT" sz="2600" b="1" dirty="0" smtClean="0"/>
          </a:p>
          <a:p>
            <a:pPr lvl="0" algn="ctr">
              <a:buNone/>
            </a:pPr>
            <a:endParaRPr lang="it-IT" sz="2600" b="1" dirty="0"/>
          </a:p>
        </p:txBody>
      </p:sp>
      <p:sp>
        <p:nvSpPr>
          <p:cNvPr id="7" name="Segnaposto testo 6"/>
          <p:cNvSpPr txBox="1">
            <a:spLocks noGrp="1"/>
          </p:cNvSpPr>
          <p:nvPr>
            <p:ph type="body" idx="4294967295"/>
          </p:nvPr>
        </p:nvSpPr>
        <p:spPr>
          <a:xfrm>
            <a:off x="131400" y="6552000"/>
            <a:ext cx="9732600" cy="646331"/>
          </a:xfrm>
        </p:spPr>
        <p:txBody>
          <a:bodyPr>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0" lvl="0" indent="0" algn="ctr">
              <a:spcAft>
                <a:spcPts val="0"/>
              </a:spcAft>
              <a:buNone/>
            </a:pPr>
            <a:r>
              <a:rPr lang="it-IT" sz="1400" b="1" dirty="0"/>
              <a:t>Modulo Jean </a:t>
            </a:r>
            <a:r>
              <a:rPr lang="it-IT" sz="1400" b="1" dirty="0" err="1"/>
              <a:t>Monnet</a:t>
            </a:r>
            <a:r>
              <a:rPr lang="it-IT" sz="1400" b="1" dirty="0"/>
              <a:t>: Divenire europei: la dimensione sociale dell'integrazione europea.</a:t>
            </a:r>
          </a:p>
          <a:p>
            <a:pPr marL="0" lvl="0" indent="0" algn="ctr">
              <a:spcAft>
                <a:spcPts val="0"/>
              </a:spcAft>
              <a:buNone/>
            </a:pPr>
            <a:r>
              <a:rPr lang="it-IT" sz="1400" i="1" dirty="0"/>
              <a:t>Dal paradigma funzionalista al paradigma cosmopolita riflessivo.</a:t>
            </a:r>
          </a:p>
          <a:p>
            <a:pPr marL="0" lvl="0" indent="0" algn="ctr">
              <a:spcAft>
                <a:spcPts val="0"/>
              </a:spcAft>
              <a:buNone/>
            </a:pPr>
            <a:r>
              <a:rPr lang="it-IT" sz="1400" dirty="0"/>
              <a:t>Prof. Massimo Pendenza  </a:t>
            </a:r>
            <a:r>
              <a:rPr lang="it-IT" sz="1400" dirty="0" smtClean="0"/>
              <a:t>22 </a:t>
            </a:r>
            <a:r>
              <a:rPr lang="it-IT" sz="1400" dirty="0"/>
              <a:t>aprile </a:t>
            </a:r>
            <a:r>
              <a:rPr lang="it-IT" sz="1400" dirty="0" smtClean="0"/>
              <a:t>2016</a:t>
            </a:r>
            <a:endParaRPr lang="it-IT" sz="1400" dirty="0"/>
          </a:p>
        </p:txBody>
      </p:sp>
      <p:sp>
        <p:nvSpPr>
          <p:cNvPr id="8" name="Titolo 7"/>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
            </a:r>
            <a:br>
              <a:rPr lang="it-IT" sz="2000"/>
            </a:br>
            <a:r>
              <a:rPr lang="it-IT" sz="2000"/>
              <a:t/>
            </a:r>
            <a:br>
              <a:rPr lang="it-IT" sz="2000"/>
            </a:b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9" name="Immagine 8"/>
          <p:cNvPicPr>
            <a:picLocks noChangeAspect="1"/>
          </p:cNvPicPr>
          <p:nvPr/>
        </p:nvPicPr>
        <p:blipFill>
          <a:blip r:embed="rId3">
            <a:lum/>
            <a:alphaModFix/>
          </a:blip>
          <a:srcRect/>
          <a:stretch>
            <a:fillRect/>
          </a:stretch>
        </p:blipFill>
        <p:spPr>
          <a:xfrm>
            <a:off x="4716000" y="149040"/>
            <a:ext cx="648000" cy="534960"/>
          </a:xfrm>
          <a:prstGeom prst="rect">
            <a:avLst/>
          </a:prstGeom>
          <a:noFill/>
          <a:ln>
            <a:noFill/>
          </a:ln>
        </p:spPr>
      </p:pic>
      <p:pic>
        <p:nvPicPr>
          <p:cNvPr id="10" name="Immagine 9"/>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1" name="Immagine 10"/>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2" name="Immagine 11"/>
          <p:cNvPicPr>
            <a:picLocks noChangeAspect="1"/>
          </p:cNvPicPr>
          <p:nvPr/>
        </p:nvPicPr>
        <p:blipFill>
          <a:blip r:embed="rId3">
            <a:lum/>
            <a:alphaModFix/>
          </a:blip>
          <a:srcRect/>
          <a:stretch>
            <a:fillRect/>
          </a:stretch>
        </p:blipFill>
        <p:spPr>
          <a:xfrm>
            <a:off x="4716000" y="149040"/>
            <a:ext cx="756000" cy="570960"/>
          </a:xfrm>
          <a:prstGeom prst="rect">
            <a:avLst/>
          </a:prstGeom>
          <a:noFill/>
          <a:ln>
            <a:noFill/>
          </a:ln>
        </p:spPr>
      </p:pic>
      <p:sp>
        <p:nvSpPr>
          <p:cNvPr id="13" name="Titolo 12"/>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dirty="0"/>
              <a:t/>
            </a:r>
            <a:br>
              <a:rPr lang="it-IT" sz="2000" dirty="0"/>
            </a:br>
            <a:r>
              <a:rPr lang="it-IT" sz="2000" dirty="0"/>
              <a:t/>
            </a:r>
            <a:br>
              <a:rPr lang="it-IT" sz="2000" dirty="0"/>
            </a:br>
            <a:r>
              <a:rPr lang="it-IT" sz="2000" dirty="0"/>
              <a:t>Jean </a:t>
            </a:r>
            <a:r>
              <a:rPr lang="it-IT" sz="2000" dirty="0" err="1"/>
              <a:t>Monnet</a:t>
            </a:r>
            <a:r>
              <a:rPr lang="it-IT" sz="2000" dirty="0"/>
              <a:t> – Centro Studi Europei</a:t>
            </a:r>
            <a:br>
              <a:rPr lang="it-IT" sz="2000" dirty="0"/>
            </a:br>
            <a:r>
              <a:rPr lang="it-IT" sz="1600" dirty="0"/>
              <a:t>Dipartimento di Scienze Politiche, Sociali e della Comunicazione</a:t>
            </a:r>
            <a:r>
              <a:rPr lang="it-IT" sz="2000" dirty="0"/>
              <a:t/>
            </a:r>
            <a:br>
              <a:rPr lang="it-IT" sz="2000" dirty="0"/>
            </a:br>
            <a:r>
              <a:rPr lang="it-IT" sz="1800" dirty="0"/>
              <a:t>Università di Salerno</a:t>
            </a:r>
          </a:p>
        </p:txBody>
      </p:sp>
      <p:pic>
        <p:nvPicPr>
          <p:cNvPr id="14" name="Immagine 13"/>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5" name="Immagine 14"/>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6" name="Immagine 15"/>
          <p:cNvPicPr>
            <a:picLocks noChangeAspect="1"/>
          </p:cNvPicPr>
          <p:nvPr/>
        </p:nvPicPr>
        <p:blipFill>
          <a:blip r:embed="rId6">
            <a:lum/>
            <a:alphaModFix/>
          </a:blip>
          <a:srcRect/>
          <a:stretch>
            <a:fillRect/>
          </a:stretch>
        </p:blipFill>
        <p:spPr>
          <a:xfrm>
            <a:off x="5544368" y="206280"/>
            <a:ext cx="1539000" cy="441719"/>
          </a:xfrm>
          <a:prstGeom prst="rect">
            <a:avLst/>
          </a:prstGeom>
          <a:noFill/>
          <a:ln>
            <a:noFill/>
          </a:ln>
        </p:spPr>
      </p:pic>
      <p:sp>
        <p:nvSpPr>
          <p:cNvPr id="17" name="Segnaposto testo 3"/>
          <p:cNvSpPr txBox="1">
            <a:spLocks/>
          </p:cNvSpPr>
          <p:nvPr/>
        </p:nvSpPr>
        <p:spPr>
          <a:xfrm>
            <a:off x="379041" y="2195661"/>
            <a:ext cx="9323400" cy="4308872"/>
          </a:xfrm>
          <a:prstGeom prst="rect">
            <a:avLst/>
          </a:prstGeom>
          <a:noFill/>
          <a:ln>
            <a:noFill/>
          </a:ln>
        </p:spPr>
        <p:txBody>
          <a:bodyPr wrap="square" lIns="0" tIns="0" rIns="0" bIns="0">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rtl="0" hangingPunct="0">
              <a:spcBef>
                <a:spcPts val="0"/>
              </a:spcBef>
              <a:spcAft>
                <a:spcPts val="1417"/>
              </a:spcAft>
              <a:buSzPct val="45000"/>
              <a:buFont typeface="StarSymbol"/>
              <a:buChar char="●"/>
              <a:tabLst/>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spcAft>
                <a:spcPts val="0"/>
              </a:spcAft>
              <a:buNone/>
            </a:pPr>
            <a:r>
              <a:rPr lang="it-IT" sz="2800" b="1" i="1" dirty="0" smtClean="0">
                <a:solidFill>
                  <a:sysClr val="windowText" lastClr="000000"/>
                </a:solidFill>
              </a:rPr>
              <a:t>iii) Immaginazione c</a:t>
            </a:r>
            <a:r>
              <a:rPr lang="it-IT" sz="2800" b="1" dirty="0" smtClean="0">
                <a:solidFill>
                  <a:sysClr val="windowText" lastClr="000000"/>
                </a:solidFill>
              </a:rPr>
              <a:t>osmopolita</a:t>
            </a:r>
            <a:endParaRPr lang="it-IT" sz="2800" b="1" dirty="0">
              <a:solidFill>
                <a:sysClr val="windowText" lastClr="000000"/>
              </a:solidFill>
            </a:endParaRPr>
          </a:p>
          <a:p>
            <a:pPr marL="108000" indent="0">
              <a:buNone/>
            </a:pPr>
            <a:r>
              <a:rPr lang="it-IT" sz="2800" dirty="0"/>
              <a:t>L’immaginazione cosmopolita è al contempo una esperienza ed una interpretazione del mondo; è un processo nel quale i soggetti partecipano alla costruzione discorsiva della comprensione dei mutamenti del loro mondo sociale. In tal senso, il cosmopolitismo è una </a:t>
            </a:r>
            <a:r>
              <a:rPr lang="it-IT" sz="2800" i="1" dirty="0" err="1"/>
              <a:t>immagin</a:t>
            </a:r>
            <a:r>
              <a:rPr lang="it-IT" sz="2800" i="1" dirty="0"/>
              <a:t>-azione</a:t>
            </a:r>
            <a:r>
              <a:rPr lang="it-IT" sz="2800" dirty="0"/>
              <a:t> e non una semplice </a:t>
            </a:r>
            <a:r>
              <a:rPr lang="it-IT" sz="2800" i="1" dirty="0"/>
              <a:t>immagine</a:t>
            </a:r>
            <a:r>
              <a:rPr lang="it-IT" sz="2800" dirty="0"/>
              <a:t>, in quanto sottolinea e valorizza il ruolo attivo dei soggetti coinvolti nella continua rielaborazione delle proprie </a:t>
            </a:r>
            <a:r>
              <a:rPr lang="it-IT" sz="2800" i="1" dirty="0"/>
              <a:t>con-divise</a:t>
            </a:r>
            <a:r>
              <a:rPr lang="it-IT" sz="2800" dirty="0"/>
              <a:t> visioni del mondo.</a:t>
            </a:r>
          </a:p>
        </p:txBody>
      </p:sp>
      <p:pic>
        <p:nvPicPr>
          <p:cNvPr id="18" name="Picture 2" descr="C:\Users\Proprietario\Documents\1. UNIVERSITA'\2. Eventi\Iniziative\Loghi\logo_di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80072" y="107429"/>
            <a:ext cx="191452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1987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3" name="Segnaposto immagine 2"/>
          <p:cNvPicPr>
            <a:picLocks noGrp="1" noChangeAspect="1"/>
          </p:cNvPicPr>
          <p:nvPr>
            <p:ph type="pic" idx="4294967295"/>
          </p:nvPr>
        </p:nvPicPr>
        <p:blipFill>
          <a:blip r:embed="rId3">
            <a:lum/>
            <a:alphaModFix/>
          </a:blip>
          <a:srcRect/>
          <a:stretch>
            <a:fillRect/>
          </a:stretch>
        </p:blipFill>
        <p:spPr>
          <a:xfrm>
            <a:off x="788040" y="617040"/>
            <a:ext cx="867959" cy="678960"/>
          </a:xfrm>
        </p:spPr>
      </p:pic>
      <p:sp>
        <p:nvSpPr>
          <p:cNvPr id="6" name="Segnaposto testo 5"/>
          <p:cNvSpPr txBox="1">
            <a:spLocks noGrp="1"/>
          </p:cNvSpPr>
          <p:nvPr>
            <p:ph type="body" idx="4294967295"/>
          </p:nvPr>
        </p:nvSpPr>
        <p:spPr>
          <a:xfrm>
            <a:off x="697500" y="1979637"/>
            <a:ext cx="8640000" cy="432048"/>
          </a:xfrm>
        </p:spPr>
        <p:txBody>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lgn="ctr">
              <a:spcAft>
                <a:spcPts val="0"/>
              </a:spcAft>
              <a:buNone/>
            </a:pPr>
            <a:r>
              <a:rPr lang="it-IT" sz="2000" b="1" cap="small" dirty="0" smtClean="0"/>
              <a:t>2. L’europeizzazione </a:t>
            </a:r>
            <a:r>
              <a:rPr lang="it-IT" sz="2000" b="1" cap="small" dirty="0"/>
              <a:t>cosmopolita di G. </a:t>
            </a:r>
            <a:r>
              <a:rPr lang="it-IT" sz="2000" b="1" cap="small" dirty="0" err="1"/>
              <a:t>Delanty</a:t>
            </a:r>
            <a:endParaRPr lang="it-IT" sz="2600" b="1" dirty="0"/>
          </a:p>
          <a:p>
            <a:pPr lvl="0" algn="ctr">
              <a:buNone/>
            </a:pPr>
            <a:endParaRPr lang="it-IT" sz="2600" b="1" dirty="0" smtClean="0"/>
          </a:p>
          <a:p>
            <a:pPr lvl="0" algn="ctr">
              <a:buNone/>
            </a:pPr>
            <a:endParaRPr lang="it-IT" sz="2600" b="1" dirty="0"/>
          </a:p>
        </p:txBody>
      </p:sp>
      <p:sp>
        <p:nvSpPr>
          <p:cNvPr id="7" name="Segnaposto testo 6"/>
          <p:cNvSpPr txBox="1">
            <a:spLocks noGrp="1"/>
          </p:cNvSpPr>
          <p:nvPr>
            <p:ph type="body" idx="4294967295"/>
          </p:nvPr>
        </p:nvSpPr>
        <p:spPr>
          <a:xfrm>
            <a:off x="131400" y="6552000"/>
            <a:ext cx="9732600" cy="646331"/>
          </a:xfrm>
        </p:spPr>
        <p:txBody>
          <a:bodyPr>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0" lvl="0" indent="0" algn="ctr">
              <a:spcAft>
                <a:spcPts val="0"/>
              </a:spcAft>
              <a:buNone/>
            </a:pPr>
            <a:r>
              <a:rPr lang="it-IT" sz="1400" b="1" dirty="0"/>
              <a:t>Modulo Jean </a:t>
            </a:r>
            <a:r>
              <a:rPr lang="it-IT" sz="1400" b="1" dirty="0" err="1"/>
              <a:t>Monnet</a:t>
            </a:r>
            <a:r>
              <a:rPr lang="it-IT" sz="1400" b="1" dirty="0"/>
              <a:t>: Divenire europei: la dimensione sociale dell'integrazione europea.</a:t>
            </a:r>
          </a:p>
          <a:p>
            <a:pPr marL="0" lvl="0" indent="0" algn="ctr">
              <a:spcAft>
                <a:spcPts val="0"/>
              </a:spcAft>
              <a:buNone/>
            </a:pPr>
            <a:r>
              <a:rPr lang="it-IT" sz="1400" i="1" dirty="0"/>
              <a:t>Dal paradigma funzionalista al paradigma cosmopolita riflessivo </a:t>
            </a:r>
            <a:endParaRPr lang="it-IT" sz="1400" i="1" dirty="0" smtClean="0"/>
          </a:p>
          <a:p>
            <a:pPr marL="0" lvl="0" indent="0" algn="ctr">
              <a:spcAft>
                <a:spcPts val="0"/>
              </a:spcAft>
              <a:buNone/>
            </a:pPr>
            <a:r>
              <a:rPr lang="it-IT" sz="1400" dirty="0" smtClean="0"/>
              <a:t>Prof</a:t>
            </a:r>
            <a:r>
              <a:rPr lang="it-IT" sz="1400" dirty="0"/>
              <a:t>. Massimo Pendenza  </a:t>
            </a:r>
            <a:r>
              <a:rPr lang="it-IT" sz="1400" dirty="0" smtClean="0"/>
              <a:t>22 </a:t>
            </a:r>
            <a:r>
              <a:rPr lang="it-IT" sz="1400" dirty="0"/>
              <a:t>aprile </a:t>
            </a:r>
            <a:r>
              <a:rPr lang="it-IT" sz="1400" dirty="0" smtClean="0"/>
              <a:t>2016</a:t>
            </a:r>
          </a:p>
        </p:txBody>
      </p:sp>
      <p:sp>
        <p:nvSpPr>
          <p:cNvPr id="8" name="Titolo 7"/>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
            </a:r>
            <a:br>
              <a:rPr lang="it-IT" sz="2000"/>
            </a:br>
            <a:r>
              <a:rPr lang="it-IT" sz="2000"/>
              <a:t/>
            </a:r>
            <a:br>
              <a:rPr lang="it-IT" sz="2000"/>
            </a:b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9" name="Immagine 8"/>
          <p:cNvPicPr>
            <a:picLocks noChangeAspect="1"/>
          </p:cNvPicPr>
          <p:nvPr/>
        </p:nvPicPr>
        <p:blipFill>
          <a:blip r:embed="rId3">
            <a:lum/>
            <a:alphaModFix/>
          </a:blip>
          <a:srcRect/>
          <a:stretch>
            <a:fillRect/>
          </a:stretch>
        </p:blipFill>
        <p:spPr>
          <a:xfrm>
            <a:off x="4716000" y="149040"/>
            <a:ext cx="648000" cy="534960"/>
          </a:xfrm>
          <a:prstGeom prst="rect">
            <a:avLst/>
          </a:prstGeom>
          <a:noFill/>
          <a:ln>
            <a:noFill/>
          </a:ln>
        </p:spPr>
      </p:pic>
      <p:pic>
        <p:nvPicPr>
          <p:cNvPr id="10" name="Immagine 9"/>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1" name="Immagine 10"/>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2" name="Immagine 11"/>
          <p:cNvPicPr>
            <a:picLocks noChangeAspect="1"/>
          </p:cNvPicPr>
          <p:nvPr/>
        </p:nvPicPr>
        <p:blipFill>
          <a:blip r:embed="rId3">
            <a:lum/>
            <a:alphaModFix/>
          </a:blip>
          <a:srcRect/>
          <a:stretch>
            <a:fillRect/>
          </a:stretch>
        </p:blipFill>
        <p:spPr>
          <a:xfrm>
            <a:off x="4716000" y="149040"/>
            <a:ext cx="756000" cy="570960"/>
          </a:xfrm>
          <a:prstGeom prst="rect">
            <a:avLst/>
          </a:prstGeom>
          <a:noFill/>
          <a:ln>
            <a:noFill/>
          </a:ln>
        </p:spPr>
      </p:pic>
      <p:sp>
        <p:nvSpPr>
          <p:cNvPr id="13" name="Titolo 12"/>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dirty="0"/>
              <a:t/>
            </a:r>
            <a:br>
              <a:rPr lang="it-IT" sz="2000" dirty="0"/>
            </a:br>
            <a:r>
              <a:rPr lang="it-IT" sz="2000" dirty="0"/>
              <a:t/>
            </a:r>
            <a:br>
              <a:rPr lang="it-IT" sz="2000" dirty="0"/>
            </a:br>
            <a:r>
              <a:rPr lang="it-IT" sz="2000" dirty="0"/>
              <a:t>Jean </a:t>
            </a:r>
            <a:r>
              <a:rPr lang="it-IT" sz="2000" dirty="0" err="1"/>
              <a:t>Monnet</a:t>
            </a:r>
            <a:r>
              <a:rPr lang="it-IT" sz="2000" dirty="0"/>
              <a:t> – Centro Studi Europei</a:t>
            </a:r>
            <a:br>
              <a:rPr lang="it-IT" sz="2000" dirty="0"/>
            </a:br>
            <a:r>
              <a:rPr lang="it-IT" sz="1600" dirty="0"/>
              <a:t>Dipartimento di Scienze Politiche, Sociali e della Comunicazione</a:t>
            </a:r>
            <a:r>
              <a:rPr lang="it-IT" sz="2000" dirty="0"/>
              <a:t/>
            </a:r>
            <a:br>
              <a:rPr lang="it-IT" sz="2000" dirty="0"/>
            </a:br>
            <a:r>
              <a:rPr lang="it-IT" sz="1800" dirty="0"/>
              <a:t>Università di Salerno</a:t>
            </a:r>
          </a:p>
        </p:txBody>
      </p:sp>
      <p:pic>
        <p:nvPicPr>
          <p:cNvPr id="14" name="Immagine 13"/>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5" name="Immagine 14"/>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6" name="Immagine 15"/>
          <p:cNvPicPr>
            <a:picLocks noChangeAspect="1"/>
          </p:cNvPicPr>
          <p:nvPr/>
        </p:nvPicPr>
        <p:blipFill>
          <a:blip r:embed="rId6">
            <a:lum/>
            <a:alphaModFix/>
          </a:blip>
          <a:srcRect/>
          <a:stretch>
            <a:fillRect/>
          </a:stretch>
        </p:blipFill>
        <p:spPr>
          <a:xfrm>
            <a:off x="5544368" y="221575"/>
            <a:ext cx="1539000" cy="441719"/>
          </a:xfrm>
          <a:prstGeom prst="rect">
            <a:avLst/>
          </a:prstGeom>
          <a:noFill/>
          <a:ln>
            <a:noFill/>
          </a:ln>
        </p:spPr>
      </p:pic>
      <p:sp>
        <p:nvSpPr>
          <p:cNvPr id="17" name="Segnaposto testo 3"/>
          <p:cNvSpPr txBox="1">
            <a:spLocks/>
          </p:cNvSpPr>
          <p:nvPr/>
        </p:nvSpPr>
        <p:spPr>
          <a:xfrm>
            <a:off x="355800" y="3304074"/>
            <a:ext cx="9323400" cy="2154436"/>
          </a:xfrm>
          <a:prstGeom prst="rect">
            <a:avLst/>
          </a:prstGeom>
          <a:noFill/>
          <a:ln>
            <a:noFill/>
          </a:ln>
        </p:spPr>
        <p:txBody>
          <a:bodyPr wrap="square" lIns="0" tIns="0" rIns="0" bIns="0">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rtl="0" hangingPunct="0">
              <a:spcBef>
                <a:spcPts val="0"/>
              </a:spcBef>
              <a:spcAft>
                <a:spcPts val="1417"/>
              </a:spcAft>
              <a:buSzPct val="45000"/>
              <a:buFont typeface="StarSymbol"/>
              <a:buChar char="●"/>
              <a:tabLst/>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spcAft>
                <a:spcPts val="0"/>
              </a:spcAft>
              <a:buNone/>
            </a:pPr>
            <a:r>
              <a:rPr lang="it-IT" sz="2800" b="1" i="1" dirty="0" smtClean="0">
                <a:solidFill>
                  <a:sysClr val="windowText" lastClr="000000"/>
                </a:solidFill>
              </a:rPr>
              <a:t>iv) Europeizzazione cosmopolita</a:t>
            </a:r>
            <a:endParaRPr lang="it-IT" sz="2800" b="1" dirty="0">
              <a:solidFill>
                <a:sysClr val="windowText" lastClr="000000"/>
              </a:solidFill>
            </a:endParaRPr>
          </a:p>
          <a:p>
            <a:pPr marL="108000" indent="0">
              <a:buNone/>
            </a:pPr>
            <a:r>
              <a:rPr lang="it-IT" sz="2800" dirty="0"/>
              <a:t>Mutamento dell’auto-comprensione del Sé in direzione di un’apertura verso l’Altro all’interno del quadro istituzionale offerto dall’Unione Europea, imposto dai processi di globalizzazione.</a:t>
            </a:r>
          </a:p>
        </p:txBody>
      </p:sp>
      <p:pic>
        <p:nvPicPr>
          <p:cNvPr id="18" name="Picture 2" descr="C:\Users\Proprietario\Documents\1. UNIVERSITA'\2. Eventi\Iniziative\Loghi\logo_di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80072" y="44169"/>
            <a:ext cx="191452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440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3" name="Segnaposto immagine 2"/>
          <p:cNvPicPr>
            <a:picLocks noGrp="1" noChangeAspect="1"/>
          </p:cNvPicPr>
          <p:nvPr>
            <p:ph type="pic" idx="4294967295"/>
          </p:nvPr>
        </p:nvPicPr>
        <p:blipFill>
          <a:blip r:embed="rId3">
            <a:lum/>
            <a:alphaModFix/>
          </a:blip>
          <a:srcRect/>
          <a:stretch>
            <a:fillRect/>
          </a:stretch>
        </p:blipFill>
        <p:spPr>
          <a:xfrm>
            <a:off x="788040" y="617040"/>
            <a:ext cx="867959" cy="678960"/>
          </a:xfrm>
        </p:spPr>
      </p:pic>
      <p:sp>
        <p:nvSpPr>
          <p:cNvPr id="6" name="Segnaposto testo 5"/>
          <p:cNvSpPr txBox="1">
            <a:spLocks noGrp="1"/>
          </p:cNvSpPr>
          <p:nvPr>
            <p:ph type="body" idx="4294967295"/>
          </p:nvPr>
        </p:nvSpPr>
        <p:spPr>
          <a:xfrm>
            <a:off x="697500" y="1979637"/>
            <a:ext cx="8640000" cy="432048"/>
          </a:xfrm>
        </p:spPr>
        <p:txBody>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lgn="ctr">
              <a:spcAft>
                <a:spcPts val="0"/>
              </a:spcAft>
              <a:buNone/>
            </a:pPr>
            <a:r>
              <a:rPr lang="it-IT" sz="2000" b="1" cap="small" dirty="0" smtClean="0"/>
              <a:t>2. L’europeizzazione </a:t>
            </a:r>
            <a:r>
              <a:rPr lang="it-IT" sz="2000" b="1" cap="small" dirty="0"/>
              <a:t>cosmopolita di G. </a:t>
            </a:r>
            <a:r>
              <a:rPr lang="it-IT" sz="2000" b="1" cap="small" dirty="0" err="1"/>
              <a:t>Delanty</a:t>
            </a:r>
            <a:endParaRPr lang="it-IT" sz="2600" b="1" dirty="0"/>
          </a:p>
          <a:p>
            <a:pPr lvl="0" algn="ctr">
              <a:buNone/>
            </a:pPr>
            <a:endParaRPr lang="it-IT" sz="2600" b="1" dirty="0" smtClean="0"/>
          </a:p>
          <a:p>
            <a:pPr lvl="0" algn="ctr">
              <a:buNone/>
            </a:pPr>
            <a:endParaRPr lang="it-IT" sz="2600" b="1" dirty="0"/>
          </a:p>
        </p:txBody>
      </p:sp>
      <p:sp>
        <p:nvSpPr>
          <p:cNvPr id="7" name="Segnaposto testo 6"/>
          <p:cNvSpPr txBox="1">
            <a:spLocks noGrp="1"/>
          </p:cNvSpPr>
          <p:nvPr>
            <p:ph type="body" idx="4294967295"/>
          </p:nvPr>
        </p:nvSpPr>
        <p:spPr>
          <a:xfrm>
            <a:off x="131400" y="6552000"/>
            <a:ext cx="9732600" cy="646331"/>
          </a:xfrm>
        </p:spPr>
        <p:txBody>
          <a:bodyPr>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0" lvl="0" indent="0" algn="ctr">
              <a:spcAft>
                <a:spcPts val="0"/>
              </a:spcAft>
              <a:buNone/>
            </a:pPr>
            <a:r>
              <a:rPr lang="it-IT" sz="1400" b="1" dirty="0"/>
              <a:t>Modulo Jean </a:t>
            </a:r>
            <a:r>
              <a:rPr lang="it-IT" sz="1400" b="1" dirty="0" err="1"/>
              <a:t>Monnet</a:t>
            </a:r>
            <a:r>
              <a:rPr lang="it-IT" sz="1400" b="1" dirty="0"/>
              <a:t>: Divenire europei: la dimensione sociale dell'integrazione europea.</a:t>
            </a:r>
          </a:p>
          <a:p>
            <a:pPr marL="0" lvl="0" indent="0" algn="ctr">
              <a:spcAft>
                <a:spcPts val="0"/>
              </a:spcAft>
              <a:buNone/>
            </a:pPr>
            <a:r>
              <a:rPr lang="it-IT" sz="1400" i="1" dirty="0"/>
              <a:t>Dal paradigma funzionalista al paradigma cosmopolita riflessivo.</a:t>
            </a:r>
          </a:p>
          <a:p>
            <a:pPr marL="0" lvl="0" indent="0" algn="ctr">
              <a:spcAft>
                <a:spcPts val="0"/>
              </a:spcAft>
              <a:buNone/>
            </a:pPr>
            <a:r>
              <a:rPr lang="it-IT" sz="1400" dirty="0"/>
              <a:t>Prof. Massimo Pendenza  </a:t>
            </a:r>
            <a:r>
              <a:rPr lang="it-IT" sz="1400" dirty="0" smtClean="0"/>
              <a:t>22 </a:t>
            </a:r>
            <a:r>
              <a:rPr lang="it-IT" sz="1400" dirty="0"/>
              <a:t>aprile </a:t>
            </a:r>
            <a:r>
              <a:rPr lang="it-IT" sz="1400" dirty="0" smtClean="0"/>
              <a:t>2016</a:t>
            </a:r>
            <a:endParaRPr lang="it-IT" sz="1400" dirty="0"/>
          </a:p>
        </p:txBody>
      </p:sp>
      <p:sp>
        <p:nvSpPr>
          <p:cNvPr id="8" name="Titolo 7"/>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
            </a:r>
            <a:br>
              <a:rPr lang="it-IT" sz="2000"/>
            </a:br>
            <a:r>
              <a:rPr lang="it-IT" sz="2000"/>
              <a:t/>
            </a:r>
            <a:br>
              <a:rPr lang="it-IT" sz="2000"/>
            </a:b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9" name="Immagine 8"/>
          <p:cNvPicPr>
            <a:picLocks noChangeAspect="1"/>
          </p:cNvPicPr>
          <p:nvPr/>
        </p:nvPicPr>
        <p:blipFill>
          <a:blip r:embed="rId3">
            <a:lum/>
            <a:alphaModFix/>
          </a:blip>
          <a:srcRect/>
          <a:stretch>
            <a:fillRect/>
          </a:stretch>
        </p:blipFill>
        <p:spPr>
          <a:xfrm>
            <a:off x="4716000" y="149040"/>
            <a:ext cx="648000" cy="534960"/>
          </a:xfrm>
          <a:prstGeom prst="rect">
            <a:avLst/>
          </a:prstGeom>
          <a:noFill/>
          <a:ln>
            <a:noFill/>
          </a:ln>
        </p:spPr>
      </p:pic>
      <p:pic>
        <p:nvPicPr>
          <p:cNvPr id="10" name="Immagine 9"/>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1" name="Immagine 10"/>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2" name="Immagine 11"/>
          <p:cNvPicPr>
            <a:picLocks noChangeAspect="1"/>
          </p:cNvPicPr>
          <p:nvPr/>
        </p:nvPicPr>
        <p:blipFill>
          <a:blip r:embed="rId3">
            <a:lum/>
            <a:alphaModFix/>
          </a:blip>
          <a:srcRect/>
          <a:stretch>
            <a:fillRect/>
          </a:stretch>
        </p:blipFill>
        <p:spPr>
          <a:xfrm>
            <a:off x="4716000" y="149040"/>
            <a:ext cx="756000" cy="570960"/>
          </a:xfrm>
          <a:prstGeom prst="rect">
            <a:avLst/>
          </a:prstGeom>
          <a:noFill/>
          <a:ln>
            <a:noFill/>
          </a:ln>
        </p:spPr>
      </p:pic>
      <p:sp>
        <p:nvSpPr>
          <p:cNvPr id="13" name="Titolo 12"/>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dirty="0"/>
              <a:t/>
            </a:r>
            <a:br>
              <a:rPr lang="it-IT" sz="2000" dirty="0"/>
            </a:br>
            <a:r>
              <a:rPr lang="it-IT" sz="2000" dirty="0"/>
              <a:t/>
            </a:r>
            <a:br>
              <a:rPr lang="it-IT" sz="2000" dirty="0"/>
            </a:br>
            <a:r>
              <a:rPr lang="it-IT" sz="2000" dirty="0"/>
              <a:t>Jean </a:t>
            </a:r>
            <a:r>
              <a:rPr lang="it-IT" sz="2000" dirty="0" err="1"/>
              <a:t>Monnet</a:t>
            </a:r>
            <a:r>
              <a:rPr lang="it-IT" sz="2000" dirty="0"/>
              <a:t> – Centro Studi Europei</a:t>
            </a:r>
            <a:br>
              <a:rPr lang="it-IT" sz="2000" dirty="0"/>
            </a:br>
            <a:r>
              <a:rPr lang="it-IT" sz="1600" dirty="0"/>
              <a:t>Dipartimento di Scienze Politiche, Sociali e della Comunicazione</a:t>
            </a:r>
            <a:r>
              <a:rPr lang="it-IT" sz="2000" dirty="0"/>
              <a:t/>
            </a:r>
            <a:br>
              <a:rPr lang="it-IT" sz="2000" dirty="0"/>
            </a:br>
            <a:r>
              <a:rPr lang="it-IT" sz="1800" dirty="0"/>
              <a:t>Università di Salerno</a:t>
            </a:r>
          </a:p>
        </p:txBody>
      </p:sp>
      <p:pic>
        <p:nvPicPr>
          <p:cNvPr id="14" name="Immagine 13"/>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5" name="Immagine 14"/>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6" name="Immagine 15"/>
          <p:cNvPicPr>
            <a:picLocks noChangeAspect="1"/>
          </p:cNvPicPr>
          <p:nvPr/>
        </p:nvPicPr>
        <p:blipFill>
          <a:blip r:embed="rId6">
            <a:lum/>
            <a:alphaModFix/>
          </a:blip>
          <a:srcRect/>
          <a:stretch>
            <a:fillRect/>
          </a:stretch>
        </p:blipFill>
        <p:spPr>
          <a:xfrm>
            <a:off x="5544368" y="206280"/>
            <a:ext cx="1539000" cy="441719"/>
          </a:xfrm>
          <a:prstGeom prst="rect">
            <a:avLst/>
          </a:prstGeom>
          <a:noFill/>
          <a:ln>
            <a:noFill/>
          </a:ln>
        </p:spPr>
      </p:pic>
      <p:sp>
        <p:nvSpPr>
          <p:cNvPr id="17" name="Segnaposto testo 3"/>
          <p:cNvSpPr txBox="1">
            <a:spLocks/>
          </p:cNvSpPr>
          <p:nvPr/>
        </p:nvSpPr>
        <p:spPr>
          <a:xfrm>
            <a:off x="355800" y="2483693"/>
            <a:ext cx="9323400" cy="3877985"/>
          </a:xfrm>
          <a:prstGeom prst="rect">
            <a:avLst/>
          </a:prstGeom>
          <a:noFill/>
          <a:ln>
            <a:noFill/>
          </a:ln>
        </p:spPr>
        <p:txBody>
          <a:bodyPr wrap="square" lIns="0" tIns="0" rIns="0" bIns="0">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rtl="0" hangingPunct="0">
              <a:spcBef>
                <a:spcPts val="0"/>
              </a:spcBef>
              <a:spcAft>
                <a:spcPts val="1417"/>
              </a:spcAft>
              <a:buSzPct val="45000"/>
              <a:buFont typeface="StarSymbol"/>
              <a:buChar char="●"/>
              <a:tabLst/>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spcAft>
                <a:spcPts val="0"/>
              </a:spcAft>
              <a:buNone/>
            </a:pPr>
            <a:r>
              <a:rPr lang="it-IT" sz="2800" b="1" i="1" dirty="0" smtClean="0">
                <a:solidFill>
                  <a:sysClr val="windowText" lastClr="000000"/>
                </a:solidFill>
              </a:rPr>
              <a:t>v) Identità europea</a:t>
            </a:r>
            <a:endParaRPr lang="it-IT" sz="2800" b="1" dirty="0">
              <a:solidFill>
                <a:sysClr val="windowText" lastClr="000000"/>
              </a:solidFill>
            </a:endParaRPr>
          </a:p>
          <a:p>
            <a:pPr marL="108000" indent="0">
              <a:buNone/>
            </a:pPr>
            <a:r>
              <a:rPr lang="it-IT" sz="2800" dirty="0" smtClean="0"/>
              <a:t>Costruita </a:t>
            </a:r>
            <a:r>
              <a:rPr lang="it-IT" sz="2800" dirty="0"/>
              <a:t>discorsivamente, incentrata sulla critica del Sé in rapporto con l’Altro e nella quale la </a:t>
            </a:r>
            <a:r>
              <a:rPr lang="it-IT" sz="2800" dirty="0" err="1"/>
              <a:t>pluralizzazione</a:t>
            </a:r>
            <a:r>
              <a:rPr lang="it-IT" sz="2800" dirty="0"/>
              <a:t> e la giustizia sociale rappresentata da un contratto sociale europeo rimangono valori indisponibili. In questa prospettiva soltanto è possibile sostenere che «l’identità europea non è l’espressione di una cultura condivisa, ma il riconoscimento di una differenza che consiste nell’abilità di vedere l’altro in se stesso e se stesso nell’altro»</a:t>
            </a:r>
          </a:p>
        </p:txBody>
      </p:sp>
      <p:pic>
        <p:nvPicPr>
          <p:cNvPr id="18" name="Picture 2" descr="C:\Users\Proprietario\Documents\1. UNIVERSITA'\2. Eventi\Iniziative\Loghi\logo_di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34666" y="64368"/>
            <a:ext cx="191452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3171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3" name="Segnaposto immagine 2"/>
          <p:cNvPicPr>
            <a:picLocks noGrp="1" noChangeAspect="1"/>
          </p:cNvPicPr>
          <p:nvPr>
            <p:ph type="pic" idx="4294967295"/>
          </p:nvPr>
        </p:nvPicPr>
        <p:blipFill>
          <a:blip r:embed="rId3">
            <a:lum/>
            <a:alphaModFix/>
          </a:blip>
          <a:srcRect/>
          <a:stretch>
            <a:fillRect/>
          </a:stretch>
        </p:blipFill>
        <p:spPr>
          <a:xfrm>
            <a:off x="788040" y="617040"/>
            <a:ext cx="867959" cy="678960"/>
          </a:xfrm>
        </p:spPr>
      </p:pic>
      <p:sp>
        <p:nvSpPr>
          <p:cNvPr id="6" name="Segnaposto testo 5"/>
          <p:cNvSpPr txBox="1">
            <a:spLocks noGrp="1"/>
          </p:cNvSpPr>
          <p:nvPr>
            <p:ph type="body" idx="4294967295"/>
          </p:nvPr>
        </p:nvSpPr>
        <p:spPr>
          <a:xfrm>
            <a:off x="720000" y="1763613"/>
            <a:ext cx="8640000" cy="432048"/>
          </a:xfrm>
        </p:spPr>
        <p:txBody>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lgn="ctr">
              <a:spcAft>
                <a:spcPts val="0"/>
              </a:spcAft>
              <a:buNone/>
            </a:pPr>
            <a:r>
              <a:rPr lang="it-IT" sz="2000" b="1" cap="small" dirty="0" smtClean="0"/>
              <a:t>Il </a:t>
            </a:r>
            <a:r>
              <a:rPr lang="it-IT" sz="2000" b="1" cap="small" smtClean="0"/>
              <a:t>cosmopolitismo europeo concreto </a:t>
            </a:r>
            <a:endParaRPr lang="it-IT" sz="2600" b="1" dirty="0"/>
          </a:p>
          <a:p>
            <a:pPr lvl="0" algn="ctr">
              <a:buNone/>
            </a:pPr>
            <a:endParaRPr lang="it-IT" sz="2600" b="1" dirty="0" smtClean="0"/>
          </a:p>
          <a:p>
            <a:pPr lvl="0" algn="ctr">
              <a:buNone/>
            </a:pPr>
            <a:endParaRPr lang="it-IT" sz="2600" b="1" dirty="0"/>
          </a:p>
        </p:txBody>
      </p:sp>
      <p:sp>
        <p:nvSpPr>
          <p:cNvPr id="8" name="Titolo 7"/>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
            </a:r>
            <a:br>
              <a:rPr lang="it-IT" sz="2000"/>
            </a:br>
            <a:r>
              <a:rPr lang="it-IT" sz="2000"/>
              <a:t/>
            </a:r>
            <a:br>
              <a:rPr lang="it-IT" sz="2000"/>
            </a:b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9" name="Immagine 8"/>
          <p:cNvPicPr>
            <a:picLocks noChangeAspect="1"/>
          </p:cNvPicPr>
          <p:nvPr/>
        </p:nvPicPr>
        <p:blipFill>
          <a:blip r:embed="rId3">
            <a:lum/>
            <a:alphaModFix/>
          </a:blip>
          <a:srcRect/>
          <a:stretch>
            <a:fillRect/>
          </a:stretch>
        </p:blipFill>
        <p:spPr>
          <a:xfrm>
            <a:off x="4716000" y="149040"/>
            <a:ext cx="648000" cy="534960"/>
          </a:xfrm>
          <a:prstGeom prst="rect">
            <a:avLst/>
          </a:prstGeom>
          <a:noFill/>
          <a:ln>
            <a:noFill/>
          </a:ln>
        </p:spPr>
      </p:pic>
      <p:pic>
        <p:nvPicPr>
          <p:cNvPr id="10" name="Immagine 9"/>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1" name="Immagine 10"/>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2" name="Immagine 11"/>
          <p:cNvPicPr>
            <a:picLocks noChangeAspect="1"/>
          </p:cNvPicPr>
          <p:nvPr/>
        </p:nvPicPr>
        <p:blipFill>
          <a:blip r:embed="rId3">
            <a:lum/>
            <a:alphaModFix/>
          </a:blip>
          <a:srcRect/>
          <a:stretch>
            <a:fillRect/>
          </a:stretch>
        </p:blipFill>
        <p:spPr>
          <a:xfrm>
            <a:off x="4716000" y="149040"/>
            <a:ext cx="756000" cy="570960"/>
          </a:xfrm>
          <a:prstGeom prst="rect">
            <a:avLst/>
          </a:prstGeom>
          <a:noFill/>
          <a:ln>
            <a:noFill/>
          </a:ln>
        </p:spPr>
      </p:pic>
      <p:sp>
        <p:nvSpPr>
          <p:cNvPr id="13" name="Titolo 12"/>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dirty="0"/>
              <a:t/>
            </a:r>
            <a:br>
              <a:rPr lang="it-IT" sz="2000" dirty="0"/>
            </a:br>
            <a:r>
              <a:rPr lang="it-IT" sz="2000" dirty="0"/>
              <a:t/>
            </a:r>
            <a:br>
              <a:rPr lang="it-IT" sz="2000" dirty="0"/>
            </a:br>
            <a:r>
              <a:rPr lang="it-IT" sz="2000" dirty="0"/>
              <a:t>Jean </a:t>
            </a:r>
            <a:r>
              <a:rPr lang="it-IT" sz="2000" dirty="0" err="1"/>
              <a:t>Monnet</a:t>
            </a:r>
            <a:r>
              <a:rPr lang="it-IT" sz="2000" dirty="0"/>
              <a:t> – Centro Studi Europei</a:t>
            </a:r>
            <a:br>
              <a:rPr lang="it-IT" sz="2000" dirty="0"/>
            </a:br>
            <a:r>
              <a:rPr lang="it-IT" sz="1600" dirty="0"/>
              <a:t>Dipartimento di Scienze Politiche, Sociali e della Comunicazione</a:t>
            </a:r>
            <a:r>
              <a:rPr lang="it-IT" sz="2000" dirty="0"/>
              <a:t/>
            </a:r>
            <a:br>
              <a:rPr lang="it-IT" sz="2000" dirty="0"/>
            </a:br>
            <a:r>
              <a:rPr lang="it-IT" sz="1800" dirty="0"/>
              <a:t>Università di Salerno</a:t>
            </a:r>
          </a:p>
        </p:txBody>
      </p:sp>
      <p:pic>
        <p:nvPicPr>
          <p:cNvPr id="14" name="Immagine 13"/>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5" name="Immagine 14"/>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6" name="Immagine 15"/>
          <p:cNvPicPr>
            <a:picLocks noChangeAspect="1"/>
          </p:cNvPicPr>
          <p:nvPr/>
        </p:nvPicPr>
        <p:blipFill>
          <a:blip r:embed="rId6">
            <a:lum/>
            <a:alphaModFix/>
          </a:blip>
          <a:srcRect/>
          <a:stretch>
            <a:fillRect/>
          </a:stretch>
        </p:blipFill>
        <p:spPr>
          <a:xfrm>
            <a:off x="5544368" y="206280"/>
            <a:ext cx="1539000" cy="441719"/>
          </a:xfrm>
          <a:prstGeom prst="rect">
            <a:avLst/>
          </a:prstGeom>
          <a:noFill/>
          <a:ln>
            <a:noFill/>
          </a:ln>
        </p:spPr>
      </p:pic>
      <p:pic>
        <p:nvPicPr>
          <p:cNvPr id="18" name="Picture 2" descr="C:\Users\Proprietario\Documents\1. UNIVERSITA'\2. Eventi\Iniziative\Loghi\logo_di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34666" y="64368"/>
            <a:ext cx="1914525" cy="6191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ella 3"/>
          <p:cNvGraphicFramePr>
            <a:graphicFrameLocks noGrp="1"/>
          </p:cNvGraphicFramePr>
          <p:nvPr>
            <p:extLst>
              <p:ext uri="{D42A27DB-BD31-4B8C-83A1-F6EECF244321}">
                <p14:modId xmlns:p14="http://schemas.microsoft.com/office/powerpoint/2010/main" val="1518901535"/>
              </p:ext>
            </p:extLst>
          </p:nvPr>
        </p:nvGraphicFramePr>
        <p:xfrm>
          <a:off x="60809" y="2339677"/>
          <a:ext cx="9577388" cy="4878360"/>
        </p:xfrm>
        <a:graphic>
          <a:graphicData uri="http://schemas.openxmlformats.org/drawingml/2006/table">
            <a:tbl>
              <a:tblPr firstRow="1" firstCol="1" bandRow="1">
                <a:tableStyleId>{5C22544A-7EE6-4342-B048-85BDC9FD1C3A}</a:tableStyleId>
              </a:tblPr>
              <a:tblGrid>
                <a:gridCol w="4788694"/>
                <a:gridCol w="4788694"/>
              </a:tblGrid>
              <a:tr h="325224">
                <a:tc>
                  <a:txBody>
                    <a:bodyPr/>
                    <a:lstStyle/>
                    <a:p>
                      <a:pPr algn="ctr">
                        <a:spcAft>
                          <a:spcPts val="0"/>
                        </a:spcAft>
                      </a:pPr>
                      <a:r>
                        <a:rPr lang="it-IT" sz="1100" dirty="0">
                          <a:effectLst/>
                        </a:rPr>
                        <a:t>dimensioni</a:t>
                      </a:r>
                      <a:endParaRPr lang="it-IT" sz="1200" dirty="0">
                        <a:effectLst/>
                        <a:latin typeface="Times New Roman"/>
                        <a:ea typeface="Times New Roman"/>
                      </a:endParaRPr>
                    </a:p>
                  </a:txBody>
                  <a:tcPr marL="68580" marR="68580" marT="0" marB="0"/>
                </a:tc>
                <a:tc>
                  <a:txBody>
                    <a:bodyPr/>
                    <a:lstStyle/>
                    <a:p>
                      <a:pPr algn="ctr">
                        <a:spcAft>
                          <a:spcPts val="0"/>
                        </a:spcAft>
                      </a:pPr>
                      <a:r>
                        <a:rPr lang="it-IT" sz="1100">
                          <a:effectLst/>
                        </a:rPr>
                        <a:t>risposte</a:t>
                      </a:r>
                      <a:endParaRPr lang="it-IT" sz="1200">
                        <a:effectLst/>
                        <a:latin typeface="Times New Roman"/>
                        <a:ea typeface="Times New Roman"/>
                      </a:endParaRPr>
                    </a:p>
                  </a:txBody>
                  <a:tcPr marL="68580" marR="68580" marT="0" marB="0"/>
                </a:tc>
              </a:tr>
              <a:tr h="1300896">
                <a:tc>
                  <a:txBody>
                    <a:bodyPr/>
                    <a:lstStyle/>
                    <a:p>
                      <a:pPr algn="just">
                        <a:spcAft>
                          <a:spcPts val="0"/>
                        </a:spcAft>
                      </a:pPr>
                      <a:r>
                        <a:rPr lang="it-IT" sz="1600" dirty="0">
                          <a:effectLst/>
                        </a:rPr>
                        <a:t>1) una crescente capacità dei singoli attori sociali di sviluppare narrazioni identitarie collettive che vanno oltre la dimensione locale o nazionale;</a:t>
                      </a:r>
                      <a:endParaRPr lang="it-IT" sz="1600" dirty="0">
                        <a:effectLst/>
                        <a:latin typeface="Times New Roman"/>
                        <a:ea typeface="Times New Roman"/>
                      </a:endParaRPr>
                    </a:p>
                  </a:txBody>
                  <a:tcPr marL="68580" marR="68580" marT="0" marB="0"/>
                </a:tc>
                <a:tc>
                  <a:txBody>
                    <a:bodyPr/>
                    <a:lstStyle/>
                    <a:p>
                      <a:pPr algn="just">
                        <a:spcAft>
                          <a:spcPts val="0"/>
                        </a:spcAft>
                      </a:pPr>
                      <a:r>
                        <a:rPr lang="it-IT" sz="1600">
                          <a:effectLst/>
                        </a:rPr>
                        <a:t>1) la capacità del Sé di relativizzare la propria cultura e la propria appartenenza identitaria attraverso un processo di riflessione, di autocritica e di auto-apprendimento che, se sollecitato dall’incontro con l’Altro, si sviluppa tuttavia all’interno del Sé;</a:t>
                      </a:r>
                      <a:endParaRPr lang="it-IT" sz="1600">
                        <a:effectLst/>
                        <a:latin typeface="Times New Roman"/>
                        <a:ea typeface="Times New Roman"/>
                      </a:endParaRPr>
                    </a:p>
                  </a:txBody>
                  <a:tcPr marL="68580" marR="68580" marT="0" marB="0"/>
                </a:tc>
              </a:tr>
              <a:tr h="975672">
                <a:tc>
                  <a:txBody>
                    <a:bodyPr/>
                    <a:lstStyle/>
                    <a:p>
                      <a:pPr algn="just">
                        <a:spcAft>
                          <a:spcPts val="0"/>
                        </a:spcAft>
                      </a:pPr>
                      <a:r>
                        <a:rPr lang="it-IT" sz="1600" dirty="0">
                          <a:effectLst/>
                        </a:rPr>
                        <a:t>2) una politica di riconoscimento dell’Altro e di crescente apertura verso le sue istanze;</a:t>
                      </a:r>
                      <a:endParaRPr lang="it-IT" sz="1600" dirty="0">
                        <a:effectLst/>
                        <a:latin typeface="Times New Roman"/>
                        <a:ea typeface="Times New Roman"/>
                      </a:endParaRPr>
                    </a:p>
                  </a:txBody>
                  <a:tcPr marL="68580" marR="68580" marT="0" marB="0"/>
                </a:tc>
                <a:tc>
                  <a:txBody>
                    <a:bodyPr/>
                    <a:lstStyle/>
                    <a:p>
                      <a:pPr algn="just">
                        <a:spcAft>
                          <a:spcPts val="0"/>
                        </a:spcAft>
                      </a:pPr>
                      <a:r>
                        <a:rPr lang="it-IT" sz="1600" dirty="0">
                          <a:effectLst/>
                        </a:rPr>
                        <a:t>2) la capacità di un riconoscimento positivo dell’Altro che vada oltre l’utilizzazione e la riduzione dello stesso a strumento di auto-critica e di auto-comprensione;</a:t>
                      </a:r>
                      <a:endParaRPr lang="it-IT" sz="1600" dirty="0">
                        <a:effectLst/>
                        <a:latin typeface="Times New Roman"/>
                        <a:ea typeface="Times New Roman"/>
                      </a:endParaRPr>
                    </a:p>
                  </a:txBody>
                  <a:tcPr marL="68580" marR="68580" marT="0" marB="0"/>
                </a:tc>
              </a:tr>
              <a:tr h="1300896">
                <a:tc>
                  <a:txBody>
                    <a:bodyPr/>
                    <a:lstStyle/>
                    <a:p>
                      <a:pPr algn="just">
                        <a:spcAft>
                          <a:spcPts val="0"/>
                        </a:spcAft>
                      </a:pPr>
                      <a:r>
                        <a:rPr lang="it-IT" sz="1600">
                          <a:effectLst/>
                        </a:rPr>
                        <a:t>3) una maggiore interdipendenza politica che si accompagna alla diffusione di movimenti di pressione e di opinione transnazionali con la conseguente diffusione di forme di cultura critica che trascende i confini della politica nazionale;</a:t>
                      </a:r>
                      <a:endParaRPr lang="it-IT" sz="1600">
                        <a:effectLst/>
                        <a:latin typeface="Times New Roman"/>
                        <a:ea typeface="Times New Roman"/>
                      </a:endParaRPr>
                    </a:p>
                  </a:txBody>
                  <a:tcPr marL="68580" marR="68580" marT="0" marB="0"/>
                </a:tc>
                <a:tc>
                  <a:txBody>
                    <a:bodyPr/>
                    <a:lstStyle/>
                    <a:p>
                      <a:pPr algn="just">
                        <a:spcAft>
                          <a:spcPts val="0"/>
                        </a:spcAft>
                      </a:pPr>
                      <a:r>
                        <a:rPr lang="it-IT" sz="1600" dirty="0">
                          <a:effectLst/>
                        </a:rPr>
                        <a:t>3) la capacità di una reciproca valutazione di culture ed identità e la correlata possibilità di un dialogo inter e multiculturale che, andando oltre l’apprendimento attraverso l’Altro, porti ad una trasformazione di logiche culturali e visioni del mondo di Sé ed Altro;</a:t>
                      </a:r>
                      <a:endParaRPr lang="it-IT" sz="1600" dirty="0">
                        <a:effectLst/>
                        <a:latin typeface="Times New Roman"/>
                        <a:ea typeface="Times New Roman"/>
                      </a:endParaRPr>
                    </a:p>
                  </a:txBody>
                  <a:tcPr marL="68580" marR="68580" marT="0" marB="0"/>
                </a:tc>
              </a:tr>
              <a:tr h="975672">
                <a:tc>
                  <a:txBody>
                    <a:bodyPr/>
                    <a:lstStyle/>
                    <a:p>
                      <a:pPr algn="just">
                        <a:spcAft>
                          <a:spcPts val="0"/>
                        </a:spcAft>
                      </a:pPr>
                      <a:r>
                        <a:rPr lang="it-IT" sz="1600">
                          <a:effectLst/>
                        </a:rPr>
                        <a:t>4) l’emergenza di forme di comunicazione transnazionali</a:t>
                      </a:r>
                      <a:endParaRPr lang="it-IT" sz="1600">
                        <a:effectLst/>
                        <a:latin typeface="Times New Roman"/>
                        <a:ea typeface="Times New Roman"/>
                      </a:endParaRPr>
                    </a:p>
                  </a:txBody>
                  <a:tcPr marL="68580" marR="68580" marT="0" marB="0"/>
                </a:tc>
                <a:tc>
                  <a:txBody>
                    <a:bodyPr/>
                    <a:lstStyle/>
                    <a:p>
                      <a:pPr algn="just">
                        <a:spcAft>
                          <a:spcPts val="0"/>
                        </a:spcAft>
                      </a:pPr>
                      <a:r>
                        <a:rPr lang="it-IT" sz="1600" dirty="0">
                          <a:effectLst/>
                        </a:rPr>
                        <a:t>4) la capacità di creare una cultura normativa condivisa attraverso il dialogo critico tra posizioni e visioni contrastanti ed il superamento della diversità e la creazione di una cultura comune</a:t>
                      </a:r>
                      <a:endParaRPr lang="it-IT" sz="16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3978590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3" name="Segnaposto immagine 2"/>
          <p:cNvPicPr>
            <a:picLocks noGrp="1" noChangeAspect="1"/>
          </p:cNvPicPr>
          <p:nvPr>
            <p:ph type="pic" idx="4294967295"/>
          </p:nvPr>
        </p:nvPicPr>
        <p:blipFill>
          <a:blip r:embed="rId3">
            <a:lum/>
            <a:alphaModFix/>
          </a:blip>
          <a:srcRect/>
          <a:stretch>
            <a:fillRect/>
          </a:stretch>
        </p:blipFill>
        <p:spPr>
          <a:xfrm>
            <a:off x="788040" y="617040"/>
            <a:ext cx="867959" cy="678960"/>
          </a:xfrm>
        </p:spPr>
      </p:pic>
      <p:sp>
        <p:nvSpPr>
          <p:cNvPr id="6" name="Segnaposto testo 5"/>
          <p:cNvSpPr txBox="1">
            <a:spLocks noGrp="1"/>
          </p:cNvSpPr>
          <p:nvPr>
            <p:ph type="body" idx="4294967295"/>
          </p:nvPr>
        </p:nvSpPr>
        <p:spPr>
          <a:xfrm>
            <a:off x="720000" y="2123654"/>
            <a:ext cx="8959200" cy="432048"/>
          </a:xfrm>
        </p:spPr>
        <p:txBody>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108000" indent="0">
              <a:buNone/>
            </a:pPr>
            <a:r>
              <a:rPr lang="it-IT" sz="2000" b="1" cap="small" dirty="0" smtClean="0"/>
              <a:t>I. Dalla </a:t>
            </a:r>
            <a:r>
              <a:rPr lang="it-IT" sz="2000" b="1" cap="small" dirty="0"/>
              <a:t>realtà all’utopia. Pensare l’Europa insieme al cosmopolitismo</a:t>
            </a:r>
            <a:endParaRPr lang="it-IT" sz="2000" dirty="0"/>
          </a:p>
          <a:p>
            <a:pPr lvl="0" algn="ctr">
              <a:buNone/>
            </a:pPr>
            <a:endParaRPr lang="it-IT" sz="2600" b="1" dirty="0" smtClean="0"/>
          </a:p>
          <a:p>
            <a:pPr lvl="0" algn="ctr">
              <a:buNone/>
            </a:pPr>
            <a:endParaRPr lang="it-IT" sz="2600" b="1" dirty="0"/>
          </a:p>
        </p:txBody>
      </p:sp>
      <p:sp>
        <p:nvSpPr>
          <p:cNvPr id="7" name="Segnaposto testo 6"/>
          <p:cNvSpPr txBox="1">
            <a:spLocks noGrp="1"/>
          </p:cNvSpPr>
          <p:nvPr>
            <p:ph type="body" idx="4294967295"/>
          </p:nvPr>
        </p:nvSpPr>
        <p:spPr>
          <a:xfrm>
            <a:off x="131400" y="6552000"/>
            <a:ext cx="9732600" cy="646331"/>
          </a:xfrm>
        </p:spPr>
        <p:txBody>
          <a:bodyPr>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0" lvl="0" indent="0" algn="ctr">
              <a:spcAft>
                <a:spcPts val="0"/>
              </a:spcAft>
              <a:buNone/>
            </a:pPr>
            <a:r>
              <a:rPr lang="it-IT" sz="1400" b="1" dirty="0"/>
              <a:t>Modulo Jean </a:t>
            </a:r>
            <a:r>
              <a:rPr lang="it-IT" sz="1400" b="1" dirty="0" err="1"/>
              <a:t>Monnet</a:t>
            </a:r>
            <a:r>
              <a:rPr lang="it-IT" sz="1400" b="1" dirty="0"/>
              <a:t>: Divenire europei: la dimensione sociale dell'integrazione europea.</a:t>
            </a:r>
          </a:p>
          <a:p>
            <a:pPr marL="0" lvl="0" indent="0" algn="ctr">
              <a:spcAft>
                <a:spcPts val="0"/>
              </a:spcAft>
              <a:buNone/>
            </a:pPr>
            <a:r>
              <a:rPr lang="it-IT" sz="1400" i="1" dirty="0"/>
              <a:t>Dal paradigma funzionalista al paradigma cosmopolita riflessivo.</a:t>
            </a:r>
          </a:p>
          <a:p>
            <a:pPr marL="0" lvl="0" indent="0" algn="ctr">
              <a:spcAft>
                <a:spcPts val="0"/>
              </a:spcAft>
              <a:buNone/>
            </a:pPr>
            <a:r>
              <a:rPr lang="it-IT" sz="1400" dirty="0" smtClean="0"/>
              <a:t>Prof. Massimo Pendenza  22 </a:t>
            </a:r>
            <a:r>
              <a:rPr lang="it-IT" sz="1400" dirty="0"/>
              <a:t>aprile </a:t>
            </a:r>
            <a:r>
              <a:rPr lang="it-IT" sz="1400" dirty="0" smtClean="0"/>
              <a:t>2016</a:t>
            </a:r>
            <a:endParaRPr lang="it-IT" sz="1400" dirty="0"/>
          </a:p>
        </p:txBody>
      </p:sp>
      <p:sp>
        <p:nvSpPr>
          <p:cNvPr id="8" name="Titolo 7"/>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
            </a:r>
            <a:br>
              <a:rPr lang="it-IT" sz="2000"/>
            </a:br>
            <a:r>
              <a:rPr lang="it-IT" sz="2000"/>
              <a:t/>
            </a:r>
            <a:br>
              <a:rPr lang="it-IT" sz="2000"/>
            </a:b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9" name="Immagine 8"/>
          <p:cNvPicPr>
            <a:picLocks noChangeAspect="1"/>
          </p:cNvPicPr>
          <p:nvPr/>
        </p:nvPicPr>
        <p:blipFill>
          <a:blip r:embed="rId3">
            <a:lum/>
            <a:alphaModFix/>
          </a:blip>
          <a:srcRect/>
          <a:stretch>
            <a:fillRect/>
          </a:stretch>
        </p:blipFill>
        <p:spPr>
          <a:xfrm>
            <a:off x="4716000" y="149040"/>
            <a:ext cx="648000" cy="534960"/>
          </a:xfrm>
          <a:prstGeom prst="rect">
            <a:avLst/>
          </a:prstGeom>
          <a:noFill/>
          <a:ln>
            <a:noFill/>
          </a:ln>
        </p:spPr>
      </p:pic>
      <p:pic>
        <p:nvPicPr>
          <p:cNvPr id="10" name="Immagine 9"/>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1" name="Immagine 10"/>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2" name="Immagine 11"/>
          <p:cNvPicPr>
            <a:picLocks noChangeAspect="1"/>
          </p:cNvPicPr>
          <p:nvPr/>
        </p:nvPicPr>
        <p:blipFill>
          <a:blip r:embed="rId3">
            <a:lum/>
            <a:alphaModFix/>
          </a:blip>
          <a:srcRect/>
          <a:stretch>
            <a:fillRect/>
          </a:stretch>
        </p:blipFill>
        <p:spPr>
          <a:xfrm>
            <a:off x="4716000" y="149040"/>
            <a:ext cx="756000" cy="570960"/>
          </a:xfrm>
          <a:prstGeom prst="rect">
            <a:avLst/>
          </a:prstGeom>
          <a:noFill/>
          <a:ln>
            <a:noFill/>
          </a:ln>
        </p:spPr>
      </p:pic>
      <p:sp>
        <p:nvSpPr>
          <p:cNvPr id="13" name="Titolo 12"/>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dirty="0"/>
              <a:t/>
            </a:r>
            <a:br>
              <a:rPr lang="it-IT" sz="2000" dirty="0"/>
            </a:br>
            <a:r>
              <a:rPr lang="it-IT" sz="2000" dirty="0"/>
              <a:t/>
            </a:r>
            <a:br>
              <a:rPr lang="it-IT" sz="2000" dirty="0"/>
            </a:br>
            <a:r>
              <a:rPr lang="it-IT" sz="2000" dirty="0"/>
              <a:t>Jean </a:t>
            </a:r>
            <a:r>
              <a:rPr lang="it-IT" sz="2000" dirty="0" err="1"/>
              <a:t>Monnet</a:t>
            </a:r>
            <a:r>
              <a:rPr lang="it-IT" sz="2000" dirty="0"/>
              <a:t> – Centro Studi Europei</a:t>
            </a:r>
            <a:br>
              <a:rPr lang="it-IT" sz="2000" dirty="0"/>
            </a:br>
            <a:r>
              <a:rPr lang="it-IT" sz="1600" dirty="0"/>
              <a:t>Dipartimento di Scienze Politiche, Sociali e della Comunicazione</a:t>
            </a:r>
            <a:r>
              <a:rPr lang="it-IT" sz="2000" dirty="0"/>
              <a:t/>
            </a:r>
            <a:br>
              <a:rPr lang="it-IT" sz="2000" dirty="0"/>
            </a:br>
            <a:r>
              <a:rPr lang="it-IT" sz="1800" dirty="0"/>
              <a:t>Università di Salerno</a:t>
            </a:r>
          </a:p>
        </p:txBody>
      </p:sp>
      <p:pic>
        <p:nvPicPr>
          <p:cNvPr id="14" name="Immagine 13"/>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5" name="Immagine 14"/>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6" name="Immagine 15"/>
          <p:cNvPicPr>
            <a:picLocks noChangeAspect="1"/>
          </p:cNvPicPr>
          <p:nvPr/>
        </p:nvPicPr>
        <p:blipFill>
          <a:blip r:embed="rId6">
            <a:lum/>
            <a:alphaModFix/>
          </a:blip>
          <a:srcRect/>
          <a:stretch>
            <a:fillRect/>
          </a:stretch>
        </p:blipFill>
        <p:spPr>
          <a:xfrm>
            <a:off x="5517536" y="206280"/>
            <a:ext cx="1539000" cy="441719"/>
          </a:xfrm>
          <a:prstGeom prst="rect">
            <a:avLst/>
          </a:prstGeom>
          <a:noFill/>
          <a:ln>
            <a:noFill/>
          </a:ln>
        </p:spPr>
      </p:pic>
      <p:sp>
        <p:nvSpPr>
          <p:cNvPr id="17" name="Segnaposto testo 3"/>
          <p:cNvSpPr txBox="1">
            <a:spLocks/>
          </p:cNvSpPr>
          <p:nvPr/>
        </p:nvSpPr>
        <p:spPr>
          <a:xfrm>
            <a:off x="355800" y="3491805"/>
            <a:ext cx="9323400" cy="1292662"/>
          </a:xfrm>
          <a:prstGeom prst="rect">
            <a:avLst/>
          </a:prstGeom>
          <a:noFill/>
          <a:ln>
            <a:noFill/>
          </a:ln>
        </p:spPr>
        <p:txBody>
          <a:bodyPr wrap="square" lIns="0" tIns="0" rIns="0" bIns="0">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rtl="0" hangingPunct="0">
              <a:spcBef>
                <a:spcPts val="0"/>
              </a:spcBef>
              <a:spcAft>
                <a:spcPts val="1417"/>
              </a:spcAft>
              <a:buSzPct val="45000"/>
              <a:buFont typeface="StarSymbol"/>
              <a:buChar char="●"/>
              <a:tabLst/>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algn="ctr">
              <a:spcAft>
                <a:spcPts val="0"/>
              </a:spcAft>
              <a:buFont typeface="StarSymbol"/>
              <a:buNone/>
            </a:pPr>
            <a:r>
              <a:rPr lang="it-IT" sz="2800" dirty="0" smtClean="0">
                <a:solidFill>
                  <a:sysClr val="windowText" lastClr="000000"/>
                </a:solidFill>
              </a:rPr>
              <a:t>1. Il progetto di un’Europa cosmopolita di U. Beck</a:t>
            </a:r>
          </a:p>
          <a:p>
            <a:pPr>
              <a:spcAft>
                <a:spcPts val="0"/>
              </a:spcAft>
              <a:buFont typeface="StarSymbol"/>
              <a:buNone/>
            </a:pPr>
            <a:endParaRPr lang="it-IT" sz="2800" dirty="0" smtClean="0">
              <a:solidFill>
                <a:sysClr val="windowText" lastClr="000000"/>
              </a:solidFill>
            </a:endParaRPr>
          </a:p>
          <a:p>
            <a:pPr marL="531813" indent="-423863" algn="ctr">
              <a:spcAft>
                <a:spcPts val="0"/>
              </a:spcAft>
              <a:buFont typeface="StarSymbol"/>
              <a:buNone/>
            </a:pPr>
            <a:r>
              <a:rPr lang="it-IT" sz="2800" dirty="0" smtClean="0">
                <a:solidFill>
                  <a:sysClr val="windowText" lastClr="000000"/>
                </a:solidFill>
              </a:rPr>
              <a:t>2. L’europeizzazione cosmopolita di G. </a:t>
            </a:r>
            <a:r>
              <a:rPr lang="it-IT" sz="2800" dirty="0" err="1" smtClean="0">
                <a:solidFill>
                  <a:sysClr val="windowText" lastClr="000000"/>
                </a:solidFill>
              </a:rPr>
              <a:t>Delanty</a:t>
            </a:r>
            <a:endParaRPr lang="it-IT" sz="1600" dirty="0">
              <a:solidFill>
                <a:sysClr val="windowText" lastClr="000000"/>
              </a:solidFill>
            </a:endParaRPr>
          </a:p>
        </p:txBody>
      </p:sp>
      <p:sp>
        <p:nvSpPr>
          <p:cNvPr id="18" name="Segnaposto testo 5"/>
          <p:cNvSpPr txBox="1">
            <a:spLocks/>
          </p:cNvSpPr>
          <p:nvPr/>
        </p:nvSpPr>
        <p:spPr>
          <a:xfrm>
            <a:off x="720000" y="2123653"/>
            <a:ext cx="8959200" cy="432048"/>
          </a:xfrm>
          <a:prstGeom prst="rect">
            <a:avLst/>
          </a:prstGeom>
          <a:noFill/>
          <a:ln>
            <a:noFill/>
          </a:ln>
        </p:spPr>
        <p:txBody>
          <a:bodyPr lIns="0" tIns="0" rIns="0" bIns="0"/>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rtl="0" hangingPunct="0">
              <a:spcBef>
                <a:spcPts val="0"/>
              </a:spcBef>
              <a:spcAft>
                <a:spcPts val="1417"/>
              </a:spcAft>
              <a:buSzPct val="45000"/>
              <a:buFont typeface="StarSymbol"/>
              <a:buChar char="●"/>
              <a:tabLst/>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108000" indent="0">
              <a:buFont typeface="StarSymbol"/>
              <a:buNone/>
            </a:pPr>
            <a:r>
              <a:rPr lang="it-IT" sz="2000" b="1" cap="small" dirty="0" smtClean="0">
                <a:solidFill>
                  <a:sysClr val="windowText" lastClr="000000"/>
                </a:solidFill>
              </a:rPr>
              <a:t>I. Dalla realtà all’utopia. Pensare l’Europa insieme al cosmopolitismo</a:t>
            </a:r>
            <a:endParaRPr lang="it-IT" sz="2000" dirty="0" smtClean="0">
              <a:solidFill>
                <a:sysClr val="windowText" lastClr="000000"/>
              </a:solidFill>
            </a:endParaRPr>
          </a:p>
          <a:p>
            <a:pPr algn="ctr">
              <a:buFont typeface="StarSymbol"/>
              <a:buNone/>
            </a:pPr>
            <a:endParaRPr lang="it-IT" sz="2600" b="1" dirty="0" smtClean="0">
              <a:solidFill>
                <a:sysClr val="windowText" lastClr="000000"/>
              </a:solidFill>
            </a:endParaRPr>
          </a:p>
          <a:p>
            <a:pPr algn="ctr">
              <a:buFont typeface="StarSymbol"/>
              <a:buNone/>
            </a:pPr>
            <a:endParaRPr lang="it-IT" sz="2600" b="1" dirty="0">
              <a:solidFill>
                <a:sysClr val="windowText" lastClr="000000"/>
              </a:solidFill>
            </a:endParaRPr>
          </a:p>
        </p:txBody>
      </p:sp>
      <p:pic>
        <p:nvPicPr>
          <p:cNvPr id="19" name="Picture 2" descr="C:\Users\Proprietario\Documents\1. UNIVERSITA'\2. Eventi\Iniziative\Loghi\logo_di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8530" y="107429"/>
            <a:ext cx="191452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856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3" name="Segnaposto immagine 2"/>
          <p:cNvPicPr>
            <a:picLocks noGrp="1" noChangeAspect="1"/>
          </p:cNvPicPr>
          <p:nvPr>
            <p:ph type="pic" idx="4294967295"/>
          </p:nvPr>
        </p:nvPicPr>
        <p:blipFill>
          <a:blip r:embed="rId3">
            <a:lum/>
            <a:alphaModFix/>
          </a:blip>
          <a:srcRect/>
          <a:stretch>
            <a:fillRect/>
          </a:stretch>
        </p:blipFill>
        <p:spPr>
          <a:xfrm>
            <a:off x="788040" y="617040"/>
            <a:ext cx="867959" cy="678960"/>
          </a:xfrm>
        </p:spPr>
      </p:pic>
      <p:sp>
        <p:nvSpPr>
          <p:cNvPr id="6" name="Segnaposto testo 5"/>
          <p:cNvSpPr txBox="1">
            <a:spLocks noGrp="1"/>
          </p:cNvSpPr>
          <p:nvPr>
            <p:ph type="body" idx="4294967295"/>
          </p:nvPr>
        </p:nvSpPr>
        <p:spPr>
          <a:xfrm>
            <a:off x="720000" y="2123654"/>
            <a:ext cx="8640000" cy="432048"/>
          </a:xfrm>
        </p:spPr>
        <p:txBody>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lvl="0" algn="ctr">
              <a:buNone/>
            </a:pPr>
            <a:r>
              <a:rPr lang="it-IT" sz="2000" b="1" cap="small" dirty="0" smtClean="0"/>
              <a:t>1. Il </a:t>
            </a:r>
            <a:r>
              <a:rPr lang="it-IT" sz="2000" b="1" cap="small" dirty="0"/>
              <a:t>progetto di un’Europa cosmopolita di U. Beck</a:t>
            </a:r>
          </a:p>
        </p:txBody>
      </p:sp>
      <p:sp>
        <p:nvSpPr>
          <p:cNvPr id="7" name="Segnaposto testo 6"/>
          <p:cNvSpPr txBox="1">
            <a:spLocks noGrp="1"/>
          </p:cNvSpPr>
          <p:nvPr>
            <p:ph type="body" idx="4294967295"/>
          </p:nvPr>
        </p:nvSpPr>
        <p:spPr>
          <a:xfrm>
            <a:off x="131400" y="6552000"/>
            <a:ext cx="9732600" cy="646331"/>
          </a:xfrm>
        </p:spPr>
        <p:txBody>
          <a:bodyPr>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0" lvl="0" indent="0" algn="ctr">
              <a:spcAft>
                <a:spcPts val="0"/>
              </a:spcAft>
              <a:buNone/>
            </a:pPr>
            <a:r>
              <a:rPr lang="it-IT" sz="1400" b="1" dirty="0"/>
              <a:t>Modulo Jean </a:t>
            </a:r>
            <a:r>
              <a:rPr lang="it-IT" sz="1400" b="1" dirty="0" err="1"/>
              <a:t>Monnet</a:t>
            </a:r>
            <a:r>
              <a:rPr lang="it-IT" sz="1400" b="1" dirty="0"/>
              <a:t>: Divenire europei: la dimensione sociale dell'integrazione europea.</a:t>
            </a:r>
          </a:p>
          <a:p>
            <a:pPr marL="0" lvl="0" indent="0" algn="ctr">
              <a:spcAft>
                <a:spcPts val="0"/>
              </a:spcAft>
              <a:buNone/>
            </a:pPr>
            <a:r>
              <a:rPr lang="it-IT" sz="1400" i="1" dirty="0"/>
              <a:t>Dal paradigma funzionalista al paradigma cosmopolita riflessivo.</a:t>
            </a:r>
          </a:p>
          <a:p>
            <a:pPr marL="0" lvl="0" indent="0" algn="ctr">
              <a:spcAft>
                <a:spcPts val="0"/>
              </a:spcAft>
              <a:buNone/>
            </a:pPr>
            <a:r>
              <a:rPr lang="it-IT" sz="1400" dirty="0"/>
              <a:t>Prof. Massimo Pendenza  </a:t>
            </a:r>
            <a:r>
              <a:rPr lang="it-IT" sz="1400" dirty="0" smtClean="0"/>
              <a:t>22 </a:t>
            </a:r>
            <a:r>
              <a:rPr lang="it-IT" sz="1400" dirty="0"/>
              <a:t>aprile </a:t>
            </a:r>
            <a:r>
              <a:rPr lang="it-IT" sz="1400" dirty="0" smtClean="0"/>
              <a:t>2016</a:t>
            </a:r>
            <a:endParaRPr lang="it-IT" sz="1400" dirty="0"/>
          </a:p>
        </p:txBody>
      </p:sp>
      <p:sp>
        <p:nvSpPr>
          <p:cNvPr id="8" name="Titolo 7"/>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
            </a:r>
            <a:br>
              <a:rPr lang="it-IT" sz="2000"/>
            </a:br>
            <a:r>
              <a:rPr lang="it-IT" sz="2000"/>
              <a:t/>
            </a:r>
            <a:br>
              <a:rPr lang="it-IT" sz="2000"/>
            </a:b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9" name="Immagine 8"/>
          <p:cNvPicPr>
            <a:picLocks noChangeAspect="1"/>
          </p:cNvPicPr>
          <p:nvPr/>
        </p:nvPicPr>
        <p:blipFill>
          <a:blip r:embed="rId3">
            <a:lum/>
            <a:alphaModFix/>
          </a:blip>
          <a:srcRect/>
          <a:stretch>
            <a:fillRect/>
          </a:stretch>
        </p:blipFill>
        <p:spPr>
          <a:xfrm>
            <a:off x="4716000" y="149040"/>
            <a:ext cx="648000" cy="534960"/>
          </a:xfrm>
          <a:prstGeom prst="rect">
            <a:avLst/>
          </a:prstGeom>
          <a:noFill/>
          <a:ln>
            <a:noFill/>
          </a:ln>
        </p:spPr>
      </p:pic>
      <p:pic>
        <p:nvPicPr>
          <p:cNvPr id="10" name="Immagine 9"/>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1" name="Immagine 10"/>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2" name="Immagine 11"/>
          <p:cNvPicPr>
            <a:picLocks noChangeAspect="1"/>
          </p:cNvPicPr>
          <p:nvPr/>
        </p:nvPicPr>
        <p:blipFill>
          <a:blip r:embed="rId3">
            <a:lum/>
            <a:alphaModFix/>
          </a:blip>
          <a:srcRect/>
          <a:stretch>
            <a:fillRect/>
          </a:stretch>
        </p:blipFill>
        <p:spPr>
          <a:xfrm>
            <a:off x="4716000" y="149040"/>
            <a:ext cx="756000" cy="570960"/>
          </a:xfrm>
          <a:prstGeom prst="rect">
            <a:avLst/>
          </a:prstGeom>
          <a:noFill/>
          <a:ln>
            <a:noFill/>
          </a:ln>
        </p:spPr>
      </p:pic>
      <p:sp>
        <p:nvSpPr>
          <p:cNvPr id="13" name="Titolo 12"/>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dirty="0"/>
              <a:t/>
            </a:r>
            <a:br>
              <a:rPr lang="it-IT" sz="2000" dirty="0"/>
            </a:br>
            <a:r>
              <a:rPr lang="it-IT" sz="2000" dirty="0"/>
              <a:t/>
            </a:r>
            <a:br>
              <a:rPr lang="it-IT" sz="2000" dirty="0"/>
            </a:br>
            <a:r>
              <a:rPr lang="it-IT" sz="2000" dirty="0"/>
              <a:t>Jean </a:t>
            </a:r>
            <a:r>
              <a:rPr lang="it-IT" sz="2000" dirty="0" err="1"/>
              <a:t>Monnet</a:t>
            </a:r>
            <a:r>
              <a:rPr lang="it-IT" sz="2000" dirty="0"/>
              <a:t> – Centro Studi Europei</a:t>
            </a:r>
            <a:br>
              <a:rPr lang="it-IT" sz="2000" dirty="0"/>
            </a:br>
            <a:r>
              <a:rPr lang="it-IT" sz="1600" dirty="0"/>
              <a:t>Dipartimento di Scienze Politiche, Sociali e della Comunicazione</a:t>
            </a:r>
            <a:r>
              <a:rPr lang="it-IT" sz="2000" dirty="0"/>
              <a:t/>
            </a:r>
            <a:br>
              <a:rPr lang="it-IT" sz="2000" dirty="0"/>
            </a:br>
            <a:r>
              <a:rPr lang="it-IT" sz="1800" dirty="0"/>
              <a:t>Università di Salerno</a:t>
            </a:r>
          </a:p>
        </p:txBody>
      </p:sp>
      <p:pic>
        <p:nvPicPr>
          <p:cNvPr id="14" name="Immagine 13"/>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5" name="Immagine 14"/>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6" name="Immagine 15"/>
          <p:cNvPicPr>
            <a:picLocks noChangeAspect="1"/>
          </p:cNvPicPr>
          <p:nvPr/>
        </p:nvPicPr>
        <p:blipFill>
          <a:blip r:embed="rId6">
            <a:lum/>
            <a:alphaModFix/>
          </a:blip>
          <a:srcRect/>
          <a:stretch>
            <a:fillRect/>
          </a:stretch>
        </p:blipFill>
        <p:spPr>
          <a:xfrm>
            <a:off x="5517536" y="206280"/>
            <a:ext cx="1539000" cy="441719"/>
          </a:xfrm>
          <a:prstGeom prst="rect">
            <a:avLst/>
          </a:prstGeom>
          <a:noFill/>
          <a:ln>
            <a:noFill/>
          </a:ln>
        </p:spPr>
      </p:pic>
      <p:sp>
        <p:nvSpPr>
          <p:cNvPr id="17" name="Segnaposto testo 3"/>
          <p:cNvSpPr txBox="1">
            <a:spLocks/>
          </p:cNvSpPr>
          <p:nvPr/>
        </p:nvSpPr>
        <p:spPr>
          <a:xfrm>
            <a:off x="335526" y="2987749"/>
            <a:ext cx="9323400" cy="2523768"/>
          </a:xfrm>
          <a:prstGeom prst="rect">
            <a:avLst/>
          </a:prstGeom>
          <a:noFill/>
          <a:ln>
            <a:noFill/>
          </a:ln>
        </p:spPr>
        <p:txBody>
          <a:bodyPr wrap="square" lIns="0" tIns="0" rIns="0" bIns="0">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rtl="0" hangingPunct="0">
              <a:spcBef>
                <a:spcPts val="0"/>
              </a:spcBef>
              <a:spcAft>
                <a:spcPts val="1417"/>
              </a:spcAft>
              <a:buSzPct val="45000"/>
              <a:buFont typeface="StarSymbol"/>
              <a:buChar char="●"/>
              <a:tabLst/>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spcAft>
                <a:spcPts val="0"/>
              </a:spcAft>
              <a:buFont typeface="StarSymbol"/>
              <a:buNone/>
            </a:pPr>
            <a:r>
              <a:rPr lang="it-IT" sz="2800" dirty="0" smtClean="0">
                <a:solidFill>
                  <a:sysClr val="windowText" lastClr="000000"/>
                </a:solidFill>
              </a:rPr>
              <a:t>I. Teoria della modernizzazione riflessiva</a:t>
            </a:r>
          </a:p>
          <a:p>
            <a:pPr marL="531813" indent="-423863">
              <a:spcAft>
                <a:spcPts val="0"/>
              </a:spcAft>
              <a:buFont typeface="StarSymbol"/>
              <a:buNone/>
            </a:pPr>
            <a:r>
              <a:rPr lang="it-IT" sz="2800" dirty="0" smtClean="0">
                <a:solidFill>
                  <a:sysClr val="windowText" lastClr="000000"/>
                </a:solidFill>
              </a:rPr>
              <a:t>II. Cosmopolitismo (ordine cosmopolita)</a:t>
            </a:r>
          </a:p>
          <a:p>
            <a:pPr marL="531813" indent="-423863">
              <a:spcAft>
                <a:spcPts val="0"/>
              </a:spcAft>
              <a:buFont typeface="StarSymbol"/>
              <a:buNone/>
            </a:pPr>
            <a:endParaRPr lang="it-IT" sz="2800" dirty="0" smtClean="0">
              <a:solidFill>
                <a:sysClr val="windowText" lastClr="000000"/>
              </a:solidFill>
            </a:endParaRPr>
          </a:p>
          <a:p>
            <a:pPr marL="531813" indent="-423863">
              <a:spcAft>
                <a:spcPts val="0"/>
              </a:spcAft>
              <a:buFont typeface="StarSymbol"/>
              <a:buNone/>
            </a:pPr>
            <a:r>
              <a:rPr lang="it-IT" sz="2800" u="sng" dirty="0" smtClean="0">
                <a:solidFill>
                  <a:sysClr val="windowText" lastClr="000000"/>
                </a:solidFill>
              </a:rPr>
              <a:t>Sono gli elementi teorici del</a:t>
            </a:r>
          </a:p>
          <a:p>
            <a:pPr marL="531813" indent="-423863">
              <a:spcAft>
                <a:spcPts val="0"/>
              </a:spcAft>
              <a:buFont typeface="StarSymbol"/>
              <a:buNone/>
            </a:pPr>
            <a:r>
              <a:rPr lang="it-IT" sz="2800" dirty="0" smtClean="0">
                <a:solidFill>
                  <a:sysClr val="windowText" lastClr="000000"/>
                </a:solidFill>
              </a:rPr>
              <a:t>III. Progetto di un’Europa cosmopolita</a:t>
            </a:r>
          </a:p>
          <a:p>
            <a:pPr marL="531813" indent="-423863">
              <a:spcAft>
                <a:spcPts val="0"/>
              </a:spcAft>
              <a:buFont typeface="StarSymbol"/>
              <a:buNone/>
            </a:pPr>
            <a:endParaRPr lang="it-IT" sz="2400" dirty="0">
              <a:solidFill>
                <a:sysClr val="windowText" lastClr="000000"/>
              </a:solidFill>
            </a:endParaRPr>
          </a:p>
        </p:txBody>
      </p:sp>
      <p:pic>
        <p:nvPicPr>
          <p:cNvPr id="18" name="Picture 2" descr="C:\Users\Proprietario\Documents\1. UNIVERSITA'\2. Eventi\Iniziative\Loghi\logo_di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02975" y="124957"/>
            <a:ext cx="1914525" cy="619125"/>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2" descr="Risultati immagini per ulrich bec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5" name="AutoShape 4" descr="Risultati immagini per ulrich bec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pic>
        <p:nvPicPr>
          <p:cNvPr id="1029" name="Picture 5" descr="C:\Users\Proprietario\Desktop\beck.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23937" y="2987749"/>
            <a:ext cx="1755195" cy="1872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436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3" name="Segnaposto immagine 2"/>
          <p:cNvPicPr>
            <a:picLocks noGrp="1" noChangeAspect="1"/>
          </p:cNvPicPr>
          <p:nvPr>
            <p:ph type="pic" idx="4294967295"/>
          </p:nvPr>
        </p:nvPicPr>
        <p:blipFill>
          <a:blip r:embed="rId3">
            <a:lum/>
            <a:alphaModFix/>
          </a:blip>
          <a:srcRect/>
          <a:stretch>
            <a:fillRect/>
          </a:stretch>
        </p:blipFill>
        <p:spPr>
          <a:xfrm>
            <a:off x="788040" y="617040"/>
            <a:ext cx="867959" cy="678960"/>
          </a:xfrm>
        </p:spPr>
      </p:pic>
      <p:sp>
        <p:nvSpPr>
          <p:cNvPr id="6" name="Segnaposto testo 5"/>
          <p:cNvSpPr txBox="1">
            <a:spLocks noGrp="1"/>
          </p:cNvSpPr>
          <p:nvPr>
            <p:ph type="body" idx="4294967295"/>
          </p:nvPr>
        </p:nvSpPr>
        <p:spPr>
          <a:xfrm>
            <a:off x="720000" y="2123654"/>
            <a:ext cx="8640000" cy="432048"/>
          </a:xfrm>
        </p:spPr>
        <p:txBody>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lvl="0" algn="ctr">
              <a:buNone/>
            </a:pPr>
            <a:r>
              <a:rPr lang="it-IT" sz="2000" b="1" cap="small" dirty="0" smtClean="0"/>
              <a:t>1. Il </a:t>
            </a:r>
            <a:r>
              <a:rPr lang="it-IT" sz="2000" b="1" cap="small" dirty="0"/>
              <a:t>progetto di un’Europa cosmopolita di U. Beck</a:t>
            </a:r>
          </a:p>
          <a:p>
            <a:pPr lvl="0" algn="ctr">
              <a:buNone/>
            </a:pPr>
            <a:endParaRPr lang="it-IT" sz="2600" b="1" dirty="0" smtClean="0"/>
          </a:p>
          <a:p>
            <a:pPr lvl="0" algn="ctr">
              <a:buNone/>
            </a:pPr>
            <a:endParaRPr lang="it-IT" sz="2600" b="1" dirty="0"/>
          </a:p>
        </p:txBody>
      </p:sp>
      <p:sp>
        <p:nvSpPr>
          <p:cNvPr id="7" name="Segnaposto testo 6"/>
          <p:cNvSpPr txBox="1">
            <a:spLocks noGrp="1"/>
          </p:cNvSpPr>
          <p:nvPr>
            <p:ph type="body" idx="4294967295"/>
          </p:nvPr>
        </p:nvSpPr>
        <p:spPr>
          <a:xfrm>
            <a:off x="131400" y="6552000"/>
            <a:ext cx="9732600" cy="646331"/>
          </a:xfrm>
        </p:spPr>
        <p:txBody>
          <a:bodyPr>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0" lvl="0" indent="0" algn="ctr">
              <a:spcAft>
                <a:spcPts val="0"/>
              </a:spcAft>
              <a:buNone/>
            </a:pPr>
            <a:r>
              <a:rPr lang="it-IT" sz="1400" b="1" dirty="0"/>
              <a:t>Modulo Jean </a:t>
            </a:r>
            <a:r>
              <a:rPr lang="it-IT" sz="1400" b="1" dirty="0" err="1"/>
              <a:t>Monnet</a:t>
            </a:r>
            <a:r>
              <a:rPr lang="it-IT" sz="1400" b="1" dirty="0"/>
              <a:t>: Divenire europei: la dimensione sociale dell'integrazione europea.</a:t>
            </a:r>
          </a:p>
          <a:p>
            <a:pPr marL="0" lvl="0" indent="0" algn="ctr">
              <a:spcAft>
                <a:spcPts val="0"/>
              </a:spcAft>
              <a:buNone/>
            </a:pPr>
            <a:r>
              <a:rPr lang="it-IT" sz="1400" i="1" dirty="0"/>
              <a:t>Dal paradigma funzionalista al paradigma cosmopolita riflessivo.</a:t>
            </a:r>
          </a:p>
          <a:p>
            <a:pPr marL="0" lvl="0" indent="0" algn="ctr">
              <a:spcAft>
                <a:spcPts val="0"/>
              </a:spcAft>
              <a:buNone/>
            </a:pPr>
            <a:r>
              <a:rPr lang="it-IT" sz="1400" dirty="0"/>
              <a:t>Prof. Massimo Pendenza  </a:t>
            </a:r>
            <a:r>
              <a:rPr lang="it-IT" sz="1400" dirty="0" smtClean="0"/>
              <a:t>22 </a:t>
            </a:r>
            <a:r>
              <a:rPr lang="it-IT" sz="1400" dirty="0"/>
              <a:t>aprile </a:t>
            </a:r>
            <a:r>
              <a:rPr lang="it-IT" sz="1400" dirty="0" smtClean="0"/>
              <a:t>2016</a:t>
            </a:r>
            <a:endParaRPr lang="it-IT" sz="1400" dirty="0"/>
          </a:p>
        </p:txBody>
      </p:sp>
      <p:sp>
        <p:nvSpPr>
          <p:cNvPr id="8" name="Titolo 7"/>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
            </a:r>
            <a:br>
              <a:rPr lang="it-IT" sz="2000"/>
            </a:br>
            <a:r>
              <a:rPr lang="it-IT" sz="2000"/>
              <a:t/>
            </a:r>
            <a:br>
              <a:rPr lang="it-IT" sz="2000"/>
            </a:b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9" name="Immagine 8"/>
          <p:cNvPicPr>
            <a:picLocks noChangeAspect="1"/>
          </p:cNvPicPr>
          <p:nvPr/>
        </p:nvPicPr>
        <p:blipFill>
          <a:blip r:embed="rId3">
            <a:lum/>
            <a:alphaModFix/>
          </a:blip>
          <a:srcRect/>
          <a:stretch>
            <a:fillRect/>
          </a:stretch>
        </p:blipFill>
        <p:spPr>
          <a:xfrm>
            <a:off x="4716000" y="149040"/>
            <a:ext cx="648000" cy="534960"/>
          </a:xfrm>
          <a:prstGeom prst="rect">
            <a:avLst/>
          </a:prstGeom>
          <a:noFill/>
          <a:ln>
            <a:noFill/>
          </a:ln>
        </p:spPr>
      </p:pic>
      <p:pic>
        <p:nvPicPr>
          <p:cNvPr id="10" name="Immagine 9"/>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1" name="Immagine 10"/>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2" name="Immagine 11"/>
          <p:cNvPicPr>
            <a:picLocks noChangeAspect="1"/>
          </p:cNvPicPr>
          <p:nvPr/>
        </p:nvPicPr>
        <p:blipFill>
          <a:blip r:embed="rId3">
            <a:lum/>
            <a:alphaModFix/>
          </a:blip>
          <a:srcRect/>
          <a:stretch>
            <a:fillRect/>
          </a:stretch>
        </p:blipFill>
        <p:spPr>
          <a:xfrm>
            <a:off x="4716000" y="149040"/>
            <a:ext cx="756000" cy="570960"/>
          </a:xfrm>
          <a:prstGeom prst="rect">
            <a:avLst/>
          </a:prstGeom>
          <a:noFill/>
          <a:ln>
            <a:noFill/>
          </a:ln>
        </p:spPr>
      </p:pic>
      <p:sp>
        <p:nvSpPr>
          <p:cNvPr id="13" name="Titolo 12"/>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dirty="0"/>
              <a:t/>
            </a:r>
            <a:br>
              <a:rPr lang="it-IT" sz="2000" dirty="0"/>
            </a:br>
            <a:r>
              <a:rPr lang="it-IT" sz="2000" dirty="0"/>
              <a:t/>
            </a:r>
            <a:br>
              <a:rPr lang="it-IT" sz="2000" dirty="0"/>
            </a:br>
            <a:r>
              <a:rPr lang="it-IT" sz="2000" dirty="0"/>
              <a:t>Jean </a:t>
            </a:r>
            <a:r>
              <a:rPr lang="it-IT" sz="2000" dirty="0" err="1"/>
              <a:t>Monnet</a:t>
            </a:r>
            <a:r>
              <a:rPr lang="it-IT" sz="2000" dirty="0"/>
              <a:t> – Centro Studi Europei</a:t>
            </a:r>
            <a:br>
              <a:rPr lang="it-IT" sz="2000" dirty="0"/>
            </a:br>
            <a:r>
              <a:rPr lang="it-IT" sz="1600" dirty="0"/>
              <a:t>Dipartimento di Scienze Politiche, Sociali e della Comunicazione</a:t>
            </a:r>
            <a:r>
              <a:rPr lang="it-IT" sz="2000" dirty="0"/>
              <a:t/>
            </a:r>
            <a:br>
              <a:rPr lang="it-IT" sz="2000" dirty="0"/>
            </a:br>
            <a:r>
              <a:rPr lang="it-IT" sz="1800" dirty="0"/>
              <a:t>Università di Salerno</a:t>
            </a:r>
          </a:p>
        </p:txBody>
      </p:sp>
      <p:pic>
        <p:nvPicPr>
          <p:cNvPr id="14" name="Immagine 13"/>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5" name="Immagine 14"/>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6" name="Immagine 15"/>
          <p:cNvPicPr>
            <a:picLocks noChangeAspect="1"/>
          </p:cNvPicPr>
          <p:nvPr/>
        </p:nvPicPr>
        <p:blipFill>
          <a:blip r:embed="rId6">
            <a:lum/>
            <a:alphaModFix/>
          </a:blip>
          <a:srcRect/>
          <a:stretch>
            <a:fillRect/>
          </a:stretch>
        </p:blipFill>
        <p:spPr>
          <a:xfrm>
            <a:off x="5517536" y="206280"/>
            <a:ext cx="1539000" cy="441719"/>
          </a:xfrm>
          <a:prstGeom prst="rect">
            <a:avLst/>
          </a:prstGeom>
          <a:noFill/>
          <a:ln>
            <a:noFill/>
          </a:ln>
        </p:spPr>
      </p:pic>
      <p:sp>
        <p:nvSpPr>
          <p:cNvPr id="17" name="Segnaposto testo 3"/>
          <p:cNvSpPr txBox="1">
            <a:spLocks/>
          </p:cNvSpPr>
          <p:nvPr/>
        </p:nvSpPr>
        <p:spPr>
          <a:xfrm>
            <a:off x="252600" y="2846054"/>
            <a:ext cx="9323400" cy="3077766"/>
          </a:xfrm>
          <a:prstGeom prst="rect">
            <a:avLst/>
          </a:prstGeom>
          <a:noFill/>
          <a:ln>
            <a:noFill/>
          </a:ln>
        </p:spPr>
        <p:txBody>
          <a:bodyPr wrap="square" lIns="0" tIns="0" rIns="0" bIns="0">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rtl="0" hangingPunct="0">
              <a:spcBef>
                <a:spcPts val="0"/>
              </a:spcBef>
              <a:spcAft>
                <a:spcPts val="1417"/>
              </a:spcAft>
              <a:buSzPct val="45000"/>
              <a:buFont typeface="StarSymbol"/>
              <a:buChar char="●"/>
              <a:tabLst/>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spcAft>
                <a:spcPts val="0"/>
              </a:spcAft>
              <a:buFont typeface="StarSymbol"/>
              <a:buNone/>
            </a:pPr>
            <a:r>
              <a:rPr lang="it-IT" dirty="0" smtClean="0">
                <a:solidFill>
                  <a:sysClr val="windowText" lastClr="000000"/>
                </a:solidFill>
              </a:rPr>
              <a:t>I. Teoria della modernizzazione riflessiva</a:t>
            </a:r>
          </a:p>
          <a:p>
            <a:pPr marL="531813" indent="-423863">
              <a:spcAft>
                <a:spcPts val="0"/>
              </a:spcAft>
              <a:buFont typeface="StarSymbol"/>
              <a:buNone/>
            </a:pPr>
            <a:r>
              <a:rPr lang="it-IT" sz="2400" dirty="0" smtClean="0">
                <a:solidFill>
                  <a:sysClr val="windowText" lastClr="000000"/>
                </a:solidFill>
              </a:rPr>
              <a:t>	Elementi della società globale del rischio</a:t>
            </a:r>
          </a:p>
          <a:p>
            <a:pPr marL="531813" indent="-423863">
              <a:spcAft>
                <a:spcPts val="0"/>
              </a:spcAft>
              <a:buFont typeface="StarSymbol"/>
              <a:buNone/>
            </a:pPr>
            <a:r>
              <a:rPr lang="it-IT" sz="2400" dirty="0">
                <a:solidFill>
                  <a:sysClr val="windowText" lastClr="000000"/>
                </a:solidFill>
              </a:rPr>
              <a:t>	</a:t>
            </a:r>
            <a:r>
              <a:rPr lang="it-IT" sz="2400" dirty="0" smtClean="0">
                <a:solidFill>
                  <a:sysClr val="windowText" lastClr="000000"/>
                </a:solidFill>
              </a:rPr>
              <a:t>	</a:t>
            </a:r>
            <a:r>
              <a:rPr lang="it-IT" sz="2400" i="1" dirty="0" smtClean="0">
                <a:solidFill>
                  <a:sysClr val="windowText" lastClr="000000"/>
                </a:solidFill>
              </a:rPr>
              <a:t>i)  </a:t>
            </a:r>
            <a:r>
              <a:rPr lang="it-IT" sz="2400" dirty="0" smtClean="0">
                <a:solidFill>
                  <a:sysClr val="windowText" lastClr="000000"/>
                </a:solidFill>
              </a:rPr>
              <a:t>Rischio (livello macro): invisibile, irreversibile, valutazione</a:t>
            </a:r>
          </a:p>
          <a:p>
            <a:pPr marL="531813" indent="-423863">
              <a:spcAft>
                <a:spcPts val="0"/>
              </a:spcAft>
              <a:buFont typeface="StarSymbol"/>
              <a:buNone/>
            </a:pPr>
            <a:r>
              <a:rPr lang="it-IT" sz="2400" dirty="0">
                <a:solidFill>
                  <a:sysClr val="windowText" lastClr="000000"/>
                </a:solidFill>
              </a:rPr>
              <a:t>	</a:t>
            </a:r>
            <a:r>
              <a:rPr lang="it-IT" sz="2400" dirty="0" smtClean="0">
                <a:solidFill>
                  <a:sysClr val="windowText" lastClr="000000"/>
                </a:solidFill>
              </a:rPr>
              <a:t>	</a:t>
            </a:r>
            <a:r>
              <a:rPr lang="it-IT" sz="2400" i="1" dirty="0" smtClean="0">
                <a:solidFill>
                  <a:sysClr val="windowText" lastClr="000000"/>
                </a:solidFill>
              </a:rPr>
              <a:t>ii) </a:t>
            </a:r>
            <a:r>
              <a:rPr lang="it-IT" sz="2400" dirty="0" smtClean="0">
                <a:solidFill>
                  <a:sysClr val="windowText" lastClr="000000"/>
                </a:solidFill>
              </a:rPr>
              <a:t>Biografia riflessiva (livello micro)</a:t>
            </a:r>
          </a:p>
          <a:p>
            <a:pPr marL="531813" indent="-423863">
              <a:spcAft>
                <a:spcPts val="0"/>
              </a:spcAft>
              <a:buFont typeface="StarSymbol"/>
              <a:buNone/>
            </a:pPr>
            <a:r>
              <a:rPr lang="it-IT" sz="2400" dirty="0">
                <a:solidFill>
                  <a:sysClr val="windowText" lastClr="000000"/>
                </a:solidFill>
              </a:rPr>
              <a:t>	</a:t>
            </a:r>
            <a:r>
              <a:rPr lang="it-IT" sz="2400" dirty="0" smtClean="0">
                <a:solidFill>
                  <a:sysClr val="windowText" lastClr="000000"/>
                </a:solidFill>
              </a:rPr>
              <a:t>	</a:t>
            </a:r>
            <a:r>
              <a:rPr lang="it-IT" sz="2400" i="1" dirty="0" smtClean="0">
                <a:solidFill>
                  <a:sysClr val="windowText" lastClr="000000"/>
                </a:solidFill>
              </a:rPr>
              <a:t>iii)</a:t>
            </a:r>
            <a:r>
              <a:rPr lang="it-IT" sz="2400" dirty="0" smtClean="0">
                <a:solidFill>
                  <a:sysClr val="windowText" lastClr="000000"/>
                </a:solidFill>
              </a:rPr>
              <a:t> Sub-politica</a:t>
            </a:r>
          </a:p>
          <a:p>
            <a:pPr marL="531813" indent="-423863">
              <a:spcAft>
                <a:spcPts val="0"/>
              </a:spcAft>
              <a:buFont typeface="StarSymbol"/>
              <a:buNone/>
            </a:pPr>
            <a:r>
              <a:rPr lang="it-IT" sz="2400" dirty="0" smtClean="0">
                <a:solidFill>
                  <a:sysClr val="windowText" lastClr="000000"/>
                </a:solidFill>
              </a:rPr>
              <a:t>					   a) apertura verso ambiti non politici</a:t>
            </a:r>
            <a:endParaRPr lang="it-IT" sz="2400" dirty="0">
              <a:solidFill>
                <a:sysClr val="windowText" lastClr="000000"/>
              </a:solidFill>
            </a:endParaRPr>
          </a:p>
          <a:p>
            <a:pPr marL="531813" indent="-423863">
              <a:spcAft>
                <a:spcPts val="0"/>
              </a:spcAft>
              <a:buFont typeface="StarSymbol"/>
              <a:buNone/>
            </a:pPr>
            <a:endParaRPr lang="it-IT" sz="2400" dirty="0" smtClean="0">
              <a:solidFill>
                <a:sysClr val="windowText" lastClr="000000"/>
              </a:solidFill>
            </a:endParaRPr>
          </a:p>
          <a:p>
            <a:pPr marL="531813" indent="-423863">
              <a:spcAft>
                <a:spcPts val="0"/>
              </a:spcAft>
              <a:buFont typeface="StarSymbol"/>
              <a:buNone/>
            </a:pPr>
            <a:r>
              <a:rPr lang="it-IT" sz="2400" dirty="0" smtClean="0">
                <a:solidFill>
                  <a:sysClr val="windowText" lastClr="000000"/>
                </a:solidFill>
              </a:rPr>
              <a:t>			 b) </a:t>
            </a:r>
            <a:r>
              <a:rPr lang="it-IT" sz="2400" i="1" dirty="0" smtClean="0">
                <a:solidFill>
                  <a:sysClr val="windowText" lastClr="000000"/>
                </a:solidFill>
              </a:rPr>
              <a:t>nuova cultura politica </a:t>
            </a:r>
            <a:r>
              <a:rPr lang="it-IT" sz="2400" dirty="0" smtClean="0">
                <a:solidFill>
                  <a:sysClr val="windowText" lastClr="000000"/>
                </a:solidFill>
              </a:rPr>
              <a:t>sotto la spinta dei diritti civili</a:t>
            </a:r>
          </a:p>
        </p:txBody>
      </p:sp>
      <p:pic>
        <p:nvPicPr>
          <p:cNvPr id="18" name="Picture 2" descr="C:\Users\Proprietario\Documents\1. UNIVERSITA'\2. Eventi\Iniziative\Loghi\logo_di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93304" y="124957"/>
            <a:ext cx="1914525" cy="61912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Connettore 2 4"/>
          <p:cNvCxnSpPr/>
          <p:nvPr/>
        </p:nvCxnSpPr>
        <p:spPr>
          <a:xfrm>
            <a:off x="3240112" y="4715941"/>
            <a:ext cx="79208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a:off x="2087984" y="4815824"/>
            <a:ext cx="216024" cy="6201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716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3" name="Segnaposto immagine 2"/>
          <p:cNvPicPr>
            <a:picLocks noGrp="1" noChangeAspect="1"/>
          </p:cNvPicPr>
          <p:nvPr>
            <p:ph type="pic" idx="4294967295"/>
          </p:nvPr>
        </p:nvPicPr>
        <p:blipFill>
          <a:blip r:embed="rId3">
            <a:lum/>
            <a:alphaModFix/>
          </a:blip>
          <a:srcRect/>
          <a:stretch>
            <a:fillRect/>
          </a:stretch>
        </p:blipFill>
        <p:spPr>
          <a:xfrm>
            <a:off x="788040" y="617040"/>
            <a:ext cx="867959" cy="678960"/>
          </a:xfrm>
        </p:spPr>
      </p:pic>
      <p:sp>
        <p:nvSpPr>
          <p:cNvPr id="6" name="Segnaposto testo 5"/>
          <p:cNvSpPr txBox="1">
            <a:spLocks noGrp="1"/>
          </p:cNvSpPr>
          <p:nvPr>
            <p:ph type="body" idx="4294967295"/>
          </p:nvPr>
        </p:nvSpPr>
        <p:spPr>
          <a:xfrm>
            <a:off x="720000" y="2123654"/>
            <a:ext cx="8640000" cy="432048"/>
          </a:xfrm>
        </p:spPr>
        <p:txBody>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lvl="0" algn="ctr">
              <a:buNone/>
            </a:pPr>
            <a:r>
              <a:rPr lang="it-IT" sz="2000" b="1" cap="small" dirty="0" smtClean="0"/>
              <a:t>1. Il </a:t>
            </a:r>
            <a:r>
              <a:rPr lang="it-IT" sz="2000" b="1" cap="small" dirty="0"/>
              <a:t>progetto di un’Europa cosmopolita di U. Beck</a:t>
            </a:r>
          </a:p>
          <a:p>
            <a:pPr lvl="0" algn="ctr">
              <a:buNone/>
            </a:pPr>
            <a:endParaRPr lang="it-IT" sz="2600" b="1" dirty="0" smtClean="0"/>
          </a:p>
          <a:p>
            <a:pPr lvl="0" algn="ctr">
              <a:buNone/>
            </a:pPr>
            <a:endParaRPr lang="it-IT" sz="2600" b="1" dirty="0"/>
          </a:p>
        </p:txBody>
      </p:sp>
      <p:sp>
        <p:nvSpPr>
          <p:cNvPr id="7" name="Segnaposto testo 6"/>
          <p:cNvSpPr txBox="1">
            <a:spLocks noGrp="1"/>
          </p:cNvSpPr>
          <p:nvPr>
            <p:ph type="body" idx="4294967295"/>
          </p:nvPr>
        </p:nvSpPr>
        <p:spPr>
          <a:xfrm>
            <a:off x="131400" y="6552000"/>
            <a:ext cx="9732600" cy="646331"/>
          </a:xfrm>
        </p:spPr>
        <p:txBody>
          <a:bodyPr>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0" lvl="0" indent="0" algn="ctr">
              <a:spcAft>
                <a:spcPts val="0"/>
              </a:spcAft>
              <a:buNone/>
            </a:pPr>
            <a:r>
              <a:rPr lang="it-IT" sz="1400" b="1" dirty="0"/>
              <a:t>Modulo Jean </a:t>
            </a:r>
            <a:r>
              <a:rPr lang="it-IT" sz="1400" b="1" dirty="0" err="1"/>
              <a:t>Monnet</a:t>
            </a:r>
            <a:r>
              <a:rPr lang="it-IT" sz="1400" b="1" dirty="0"/>
              <a:t>: Divenire europei: la dimensione sociale dell'integrazione europea.</a:t>
            </a:r>
          </a:p>
          <a:p>
            <a:pPr marL="0" lvl="0" indent="0" algn="ctr">
              <a:spcAft>
                <a:spcPts val="0"/>
              </a:spcAft>
              <a:buNone/>
            </a:pPr>
            <a:r>
              <a:rPr lang="it-IT" sz="1400" i="1" dirty="0"/>
              <a:t>Dal paradigma funzionalista al paradigma cosmopolita riflessivo.</a:t>
            </a:r>
          </a:p>
          <a:p>
            <a:pPr marL="0" lvl="0" indent="0" algn="ctr">
              <a:spcAft>
                <a:spcPts val="0"/>
              </a:spcAft>
              <a:buNone/>
            </a:pPr>
            <a:r>
              <a:rPr lang="it-IT" sz="1400" dirty="0"/>
              <a:t>Prof. Massimo Pendenza  </a:t>
            </a:r>
            <a:r>
              <a:rPr lang="it-IT" sz="1400" dirty="0" smtClean="0"/>
              <a:t>22 </a:t>
            </a:r>
            <a:r>
              <a:rPr lang="it-IT" sz="1400" dirty="0"/>
              <a:t>aprile </a:t>
            </a:r>
            <a:r>
              <a:rPr lang="it-IT" sz="1400" dirty="0" smtClean="0"/>
              <a:t>2016</a:t>
            </a:r>
            <a:endParaRPr lang="it-IT" sz="1400" dirty="0"/>
          </a:p>
        </p:txBody>
      </p:sp>
      <p:sp>
        <p:nvSpPr>
          <p:cNvPr id="8" name="Titolo 7"/>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
            </a:r>
            <a:br>
              <a:rPr lang="it-IT" sz="2000"/>
            </a:br>
            <a:r>
              <a:rPr lang="it-IT" sz="2000"/>
              <a:t/>
            </a:r>
            <a:br>
              <a:rPr lang="it-IT" sz="2000"/>
            </a:b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9" name="Immagine 8"/>
          <p:cNvPicPr>
            <a:picLocks noChangeAspect="1"/>
          </p:cNvPicPr>
          <p:nvPr/>
        </p:nvPicPr>
        <p:blipFill>
          <a:blip r:embed="rId3">
            <a:lum/>
            <a:alphaModFix/>
          </a:blip>
          <a:srcRect/>
          <a:stretch>
            <a:fillRect/>
          </a:stretch>
        </p:blipFill>
        <p:spPr>
          <a:xfrm>
            <a:off x="4716000" y="149040"/>
            <a:ext cx="648000" cy="534960"/>
          </a:xfrm>
          <a:prstGeom prst="rect">
            <a:avLst/>
          </a:prstGeom>
          <a:noFill/>
          <a:ln>
            <a:noFill/>
          </a:ln>
        </p:spPr>
      </p:pic>
      <p:pic>
        <p:nvPicPr>
          <p:cNvPr id="10" name="Immagine 9"/>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1" name="Immagine 10"/>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2" name="Immagine 11"/>
          <p:cNvPicPr>
            <a:picLocks noChangeAspect="1"/>
          </p:cNvPicPr>
          <p:nvPr/>
        </p:nvPicPr>
        <p:blipFill>
          <a:blip r:embed="rId3">
            <a:lum/>
            <a:alphaModFix/>
          </a:blip>
          <a:srcRect/>
          <a:stretch>
            <a:fillRect/>
          </a:stretch>
        </p:blipFill>
        <p:spPr>
          <a:xfrm>
            <a:off x="4716000" y="149040"/>
            <a:ext cx="756000" cy="570960"/>
          </a:xfrm>
          <a:prstGeom prst="rect">
            <a:avLst/>
          </a:prstGeom>
          <a:noFill/>
          <a:ln>
            <a:noFill/>
          </a:ln>
        </p:spPr>
      </p:pic>
      <p:sp>
        <p:nvSpPr>
          <p:cNvPr id="13" name="Titolo 12"/>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dirty="0"/>
              <a:t/>
            </a:r>
            <a:br>
              <a:rPr lang="it-IT" sz="2000" dirty="0"/>
            </a:br>
            <a:r>
              <a:rPr lang="it-IT" sz="2000" dirty="0"/>
              <a:t/>
            </a:r>
            <a:br>
              <a:rPr lang="it-IT" sz="2000" dirty="0"/>
            </a:br>
            <a:r>
              <a:rPr lang="it-IT" sz="2000" dirty="0"/>
              <a:t>Jean </a:t>
            </a:r>
            <a:r>
              <a:rPr lang="it-IT" sz="2000" dirty="0" err="1"/>
              <a:t>Monnet</a:t>
            </a:r>
            <a:r>
              <a:rPr lang="it-IT" sz="2000" dirty="0"/>
              <a:t> – Centro Studi Europei</a:t>
            </a:r>
            <a:br>
              <a:rPr lang="it-IT" sz="2000" dirty="0"/>
            </a:br>
            <a:r>
              <a:rPr lang="it-IT" sz="1600" dirty="0"/>
              <a:t>Dipartimento di Scienze Politiche, Sociali e della Comunicazione</a:t>
            </a:r>
            <a:r>
              <a:rPr lang="it-IT" sz="2000" dirty="0"/>
              <a:t/>
            </a:r>
            <a:br>
              <a:rPr lang="it-IT" sz="2000" dirty="0"/>
            </a:br>
            <a:r>
              <a:rPr lang="it-IT" sz="1800" dirty="0"/>
              <a:t>Università di Salerno</a:t>
            </a:r>
          </a:p>
        </p:txBody>
      </p:sp>
      <p:pic>
        <p:nvPicPr>
          <p:cNvPr id="14" name="Immagine 13"/>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5" name="Immagine 14"/>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6" name="Immagine 15"/>
          <p:cNvPicPr>
            <a:picLocks noChangeAspect="1"/>
          </p:cNvPicPr>
          <p:nvPr/>
        </p:nvPicPr>
        <p:blipFill>
          <a:blip r:embed="rId6">
            <a:lum/>
            <a:alphaModFix/>
          </a:blip>
          <a:srcRect/>
          <a:stretch>
            <a:fillRect/>
          </a:stretch>
        </p:blipFill>
        <p:spPr>
          <a:xfrm>
            <a:off x="5517536" y="206280"/>
            <a:ext cx="1539000" cy="441719"/>
          </a:xfrm>
          <a:prstGeom prst="rect">
            <a:avLst/>
          </a:prstGeom>
          <a:noFill/>
          <a:ln>
            <a:noFill/>
          </a:ln>
        </p:spPr>
      </p:pic>
      <p:sp>
        <p:nvSpPr>
          <p:cNvPr id="17" name="Segnaposto testo 3"/>
          <p:cNvSpPr txBox="1">
            <a:spLocks/>
          </p:cNvSpPr>
          <p:nvPr/>
        </p:nvSpPr>
        <p:spPr>
          <a:xfrm>
            <a:off x="252600" y="2846054"/>
            <a:ext cx="9323400" cy="1785104"/>
          </a:xfrm>
          <a:prstGeom prst="rect">
            <a:avLst/>
          </a:prstGeom>
          <a:noFill/>
          <a:ln>
            <a:noFill/>
          </a:ln>
        </p:spPr>
        <p:txBody>
          <a:bodyPr wrap="square" lIns="0" tIns="0" rIns="0" bIns="0">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rtl="0" hangingPunct="0">
              <a:spcBef>
                <a:spcPts val="0"/>
              </a:spcBef>
              <a:spcAft>
                <a:spcPts val="1417"/>
              </a:spcAft>
              <a:buSzPct val="45000"/>
              <a:buFont typeface="StarSymbol"/>
              <a:buChar char="●"/>
              <a:tabLst/>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spcAft>
                <a:spcPts val="0"/>
              </a:spcAft>
              <a:buFont typeface="StarSymbol"/>
              <a:buNone/>
            </a:pPr>
            <a:r>
              <a:rPr lang="it-IT" dirty="0" smtClean="0">
                <a:solidFill>
                  <a:sysClr val="windowText" lastClr="000000"/>
                </a:solidFill>
              </a:rPr>
              <a:t>II. Cosmopolitismo (ordine cosmopolita)</a:t>
            </a:r>
          </a:p>
          <a:p>
            <a:pPr marL="531813" indent="-423863">
              <a:spcAft>
                <a:spcPts val="0"/>
              </a:spcAft>
              <a:buFont typeface="StarSymbol"/>
              <a:buNone/>
            </a:pPr>
            <a:r>
              <a:rPr lang="it-IT" sz="2400" dirty="0" smtClean="0">
                <a:solidFill>
                  <a:sysClr val="windowText" lastClr="000000"/>
                </a:solidFill>
              </a:rPr>
              <a:t>		</a:t>
            </a:r>
            <a:r>
              <a:rPr lang="it-IT" sz="2800" i="1" dirty="0" smtClean="0">
                <a:solidFill>
                  <a:sysClr val="windowText" lastClr="000000"/>
                </a:solidFill>
              </a:rPr>
              <a:t>i)  </a:t>
            </a:r>
            <a:r>
              <a:rPr lang="it-IT" sz="2800" dirty="0" smtClean="0">
                <a:solidFill>
                  <a:sysClr val="windowText" lastClr="000000"/>
                </a:solidFill>
              </a:rPr>
              <a:t>cosmopolitismo sociologico</a:t>
            </a:r>
          </a:p>
          <a:p>
            <a:pPr marL="531813" indent="-423863">
              <a:spcAft>
                <a:spcPts val="0"/>
              </a:spcAft>
              <a:buFont typeface="StarSymbol"/>
              <a:buNone/>
            </a:pPr>
            <a:r>
              <a:rPr lang="it-IT" sz="2800" dirty="0">
                <a:solidFill>
                  <a:sysClr val="windowText" lastClr="000000"/>
                </a:solidFill>
              </a:rPr>
              <a:t>	</a:t>
            </a:r>
            <a:r>
              <a:rPr lang="it-IT" sz="2800" dirty="0" smtClean="0">
                <a:solidFill>
                  <a:sysClr val="windowText" lastClr="000000"/>
                </a:solidFill>
              </a:rPr>
              <a:t>	</a:t>
            </a:r>
            <a:r>
              <a:rPr lang="it-IT" sz="2800" i="1" dirty="0" smtClean="0">
                <a:solidFill>
                  <a:sysClr val="windowText" lastClr="000000"/>
                </a:solidFill>
              </a:rPr>
              <a:t>ii) </a:t>
            </a:r>
            <a:r>
              <a:rPr lang="it-IT" sz="2800" dirty="0" smtClean="0">
                <a:solidFill>
                  <a:sysClr val="windowText" lastClr="000000"/>
                </a:solidFill>
              </a:rPr>
              <a:t>cosmopolitismo realista</a:t>
            </a:r>
          </a:p>
          <a:p>
            <a:pPr marL="531813" indent="-423863">
              <a:spcAft>
                <a:spcPts val="0"/>
              </a:spcAft>
              <a:buFont typeface="StarSymbol"/>
              <a:buNone/>
            </a:pPr>
            <a:r>
              <a:rPr lang="it-IT" sz="2800" dirty="0">
                <a:solidFill>
                  <a:sysClr val="windowText" lastClr="000000"/>
                </a:solidFill>
              </a:rPr>
              <a:t>	</a:t>
            </a:r>
            <a:r>
              <a:rPr lang="it-IT" sz="2800" dirty="0" smtClean="0">
                <a:solidFill>
                  <a:sysClr val="windowText" lastClr="000000"/>
                </a:solidFill>
              </a:rPr>
              <a:t>	</a:t>
            </a:r>
            <a:r>
              <a:rPr lang="it-IT" sz="2800" i="1" dirty="0" smtClean="0">
                <a:solidFill>
                  <a:sysClr val="windowText" lastClr="000000"/>
                </a:solidFill>
              </a:rPr>
              <a:t>iii)</a:t>
            </a:r>
            <a:r>
              <a:rPr lang="it-IT" sz="2800" dirty="0" smtClean="0">
                <a:solidFill>
                  <a:sysClr val="windowText" lastClr="000000"/>
                </a:solidFill>
              </a:rPr>
              <a:t> cosmopolitismo istituzionalizzato</a:t>
            </a:r>
          </a:p>
        </p:txBody>
      </p:sp>
      <p:pic>
        <p:nvPicPr>
          <p:cNvPr id="18" name="Picture 2" descr="C:\Users\Proprietario\Documents\1. UNIVERSITA'\2. Eventi\Iniziative\Loghi\logo_di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9630" y="117576"/>
            <a:ext cx="191452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893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3" name="Segnaposto immagine 2"/>
          <p:cNvPicPr>
            <a:picLocks noGrp="1" noChangeAspect="1"/>
          </p:cNvPicPr>
          <p:nvPr>
            <p:ph type="pic" idx="4294967295"/>
          </p:nvPr>
        </p:nvPicPr>
        <p:blipFill>
          <a:blip r:embed="rId3">
            <a:lum/>
            <a:alphaModFix/>
          </a:blip>
          <a:srcRect/>
          <a:stretch>
            <a:fillRect/>
          </a:stretch>
        </p:blipFill>
        <p:spPr>
          <a:xfrm>
            <a:off x="788040" y="617040"/>
            <a:ext cx="867959" cy="678960"/>
          </a:xfrm>
        </p:spPr>
      </p:pic>
      <p:sp>
        <p:nvSpPr>
          <p:cNvPr id="6" name="Segnaposto testo 5"/>
          <p:cNvSpPr txBox="1">
            <a:spLocks noGrp="1"/>
          </p:cNvSpPr>
          <p:nvPr>
            <p:ph type="body" idx="4294967295"/>
          </p:nvPr>
        </p:nvSpPr>
        <p:spPr>
          <a:xfrm>
            <a:off x="774000" y="1907629"/>
            <a:ext cx="8640000" cy="432048"/>
          </a:xfrm>
        </p:spPr>
        <p:txBody>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lvl="0" algn="ctr">
              <a:buNone/>
            </a:pPr>
            <a:r>
              <a:rPr lang="it-IT" sz="2000" b="1" cap="small" dirty="0" smtClean="0"/>
              <a:t>1. Il </a:t>
            </a:r>
            <a:r>
              <a:rPr lang="it-IT" sz="2000" b="1" cap="small" dirty="0"/>
              <a:t>progetto di un’Europa cosmopolita di U. Beck</a:t>
            </a:r>
          </a:p>
          <a:p>
            <a:pPr lvl="0" algn="ctr">
              <a:buNone/>
            </a:pPr>
            <a:endParaRPr lang="it-IT" sz="2600" b="1" dirty="0" smtClean="0"/>
          </a:p>
          <a:p>
            <a:pPr lvl="0" algn="ctr">
              <a:buNone/>
            </a:pPr>
            <a:endParaRPr lang="it-IT" sz="2600" b="1" dirty="0"/>
          </a:p>
        </p:txBody>
      </p:sp>
      <p:sp>
        <p:nvSpPr>
          <p:cNvPr id="7" name="Segnaposto testo 6"/>
          <p:cNvSpPr txBox="1">
            <a:spLocks noGrp="1"/>
          </p:cNvSpPr>
          <p:nvPr>
            <p:ph type="body" idx="4294967295"/>
          </p:nvPr>
        </p:nvSpPr>
        <p:spPr>
          <a:xfrm>
            <a:off x="131400" y="6552000"/>
            <a:ext cx="9732600" cy="646331"/>
          </a:xfrm>
        </p:spPr>
        <p:txBody>
          <a:bodyPr>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0" lvl="0" indent="0" algn="ctr">
              <a:spcAft>
                <a:spcPts val="0"/>
              </a:spcAft>
              <a:buNone/>
            </a:pPr>
            <a:r>
              <a:rPr lang="it-IT" sz="1400" b="1" dirty="0"/>
              <a:t>Modulo Jean </a:t>
            </a:r>
            <a:r>
              <a:rPr lang="it-IT" sz="1400" b="1" dirty="0" err="1"/>
              <a:t>Monnet</a:t>
            </a:r>
            <a:r>
              <a:rPr lang="it-IT" sz="1400" b="1" dirty="0"/>
              <a:t>: Divenire europei: la dimensione sociale dell'integrazione europea.</a:t>
            </a:r>
          </a:p>
          <a:p>
            <a:pPr marL="0" lvl="0" indent="0" algn="ctr">
              <a:spcAft>
                <a:spcPts val="0"/>
              </a:spcAft>
              <a:buNone/>
            </a:pPr>
            <a:r>
              <a:rPr lang="it-IT" sz="1400" i="1" dirty="0"/>
              <a:t>Dal paradigma funzionalista al paradigma cosmopolita riflessivo.</a:t>
            </a:r>
          </a:p>
          <a:p>
            <a:pPr marL="0" lvl="0" indent="0" algn="ctr">
              <a:spcAft>
                <a:spcPts val="0"/>
              </a:spcAft>
              <a:buNone/>
            </a:pPr>
            <a:r>
              <a:rPr lang="it-IT" sz="1400" dirty="0"/>
              <a:t>Prof. Massimo Pendenza  </a:t>
            </a:r>
            <a:r>
              <a:rPr lang="it-IT" sz="1400" dirty="0" smtClean="0"/>
              <a:t>22 </a:t>
            </a:r>
            <a:r>
              <a:rPr lang="it-IT" sz="1400" dirty="0"/>
              <a:t>aprile </a:t>
            </a:r>
            <a:r>
              <a:rPr lang="it-IT" sz="1400" dirty="0" smtClean="0"/>
              <a:t>2016</a:t>
            </a:r>
            <a:endParaRPr lang="it-IT" sz="1400" dirty="0"/>
          </a:p>
        </p:txBody>
      </p:sp>
      <p:sp>
        <p:nvSpPr>
          <p:cNvPr id="8" name="Titolo 7"/>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
            </a:r>
            <a:br>
              <a:rPr lang="it-IT" sz="2000"/>
            </a:br>
            <a:r>
              <a:rPr lang="it-IT" sz="2000"/>
              <a:t/>
            </a:r>
            <a:br>
              <a:rPr lang="it-IT" sz="2000"/>
            </a:b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9" name="Immagine 8"/>
          <p:cNvPicPr>
            <a:picLocks noChangeAspect="1"/>
          </p:cNvPicPr>
          <p:nvPr/>
        </p:nvPicPr>
        <p:blipFill>
          <a:blip r:embed="rId3">
            <a:lum/>
            <a:alphaModFix/>
          </a:blip>
          <a:srcRect/>
          <a:stretch>
            <a:fillRect/>
          </a:stretch>
        </p:blipFill>
        <p:spPr>
          <a:xfrm>
            <a:off x="4716000" y="149040"/>
            <a:ext cx="648000" cy="534960"/>
          </a:xfrm>
          <a:prstGeom prst="rect">
            <a:avLst/>
          </a:prstGeom>
          <a:noFill/>
          <a:ln>
            <a:noFill/>
          </a:ln>
        </p:spPr>
      </p:pic>
      <p:pic>
        <p:nvPicPr>
          <p:cNvPr id="10" name="Immagine 9"/>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1" name="Immagine 10"/>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2" name="Immagine 11"/>
          <p:cNvPicPr>
            <a:picLocks noChangeAspect="1"/>
          </p:cNvPicPr>
          <p:nvPr/>
        </p:nvPicPr>
        <p:blipFill>
          <a:blip r:embed="rId3">
            <a:lum/>
            <a:alphaModFix/>
          </a:blip>
          <a:srcRect/>
          <a:stretch>
            <a:fillRect/>
          </a:stretch>
        </p:blipFill>
        <p:spPr>
          <a:xfrm>
            <a:off x="4716000" y="149040"/>
            <a:ext cx="756000" cy="570960"/>
          </a:xfrm>
          <a:prstGeom prst="rect">
            <a:avLst/>
          </a:prstGeom>
          <a:noFill/>
          <a:ln>
            <a:noFill/>
          </a:ln>
        </p:spPr>
      </p:pic>
      <p:sp>
        <p:nvSpPr>
          <p:cNvPr id="13" name="Titolo 12"/>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dirty="0"/>
              <a:t/>
            </a:r>
            <a:br>
              <a:rPr lang="it-IT" sz="2000" dirty="0"/>
            </a:br>
            <a:r>
              <a:rPr lang="it-IT" sz="2000" dirty="0"/>
              <a:t/>
            </a:r>
            <a:br>
              <a:rPr lang="it-IT" sz="2000" dirty="0"/>
            </a:br>
            <a:r>
              <a:rPr lang="it-IT" sz="2000" dirty="0"/>
              <a:t>Jean </a:t>
            </a:r>
            <a:r>
              <a:rPr lang="it-IT" sz="2000" dirty="0" err="1"/>
              <a:t>Monnet</a:t>
            </a:r>
            <a:r>
              <a:rPr lang="it-IT" sz="2000" dirty="0"/>
              <a:t> – Centro Studi Europei</a:t>
            </a:r>
            <a:br>
              <a:rPr lang="it-IT" sz="2000" dirty="0"/>
            </a:br>
            <a:r>
              <a:rPr lang="it-IT" sz="1600" dirty="0"/>
              <a:t>Dipartimento di Scienze Politiche, Sociali e della Comunicazione</a:t>
            </a:r>
            <a:r>
              <a:rPr lang="it-IT" sz="2000" dirty="0"/>
              <a:t/>
            </a:r>
            <a:br>
              <a:rPr lang="it-IT" sz="2000" dirty="0"/>
            </a:br>
            <a:r>
              <a:rPr lang="it-IT" sz="1800" dirty="0"/>
              <a:t>Università di Salerno</a:t>
            </a:r>
          </a:p>
        </p:txBody>
      </p:sp>
      <p:pic>
        <p:nvPicPr>
          <p:cNvPr id="14" name="Immagine 13"/>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5" name="Immagine 14"/>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6" name="Immagine 15"/>
          <p:cNvPicPr>
            <a:picLocks noChangeAspect="1"/>
          </p:cNvPicPr>
          <p:nvPr/>
        </p:nvPicPr>
        <p:blipFill>
          <a:blip r:embed="rId6">
            <a:lum/>
            <a:alphaModFix/>
          </a:blip>
          <a:srcRect/>
          <a:stretch>
            <a:fillRect/>
          </a:stretch>
        </p:blipFill>
        <p:spPr>
          <a:xfrm>
            <a:off x="5517536" y="206280"/>
            <a:ext cx="1539000" cy="441719"/>
          </a:xfrm>
          <a:prstGeom prst="rect">
            <a:avLst/>
          </a:prstGeom>
          <a:noFill/>
          <a:ln>
            <a:noFill/>
          </a:ln>
        </p:spPr>
      </p:pic>
      <p:sp>
        <p:nvSpPr>
          <p:cNvPr id="17" name="Segnaposto testo 3"/>
          <p:cNvSpPr txBox="1">
            <a:spLocks/>
          </p:cNvSpPr>
          <p:nvPr/>
        </p:nvSpPr>
        <p:spPr>
          <a:xfrm>
            <a:off x="355800" y="2555701"/>
            <a:ext cx="9323400" cy="3077766"/>
          </a:xfrm>
          <a:prstGeom prst="rect">
            <a:avLst/>
          </a:prstGeom>
          <a:noFill/>
          <a:ln>
            <a:noFill/>
          </a:ln>
        </p:spPr>
        <p:txBody>
          <a:bodyPr wrap="square" lIns="0" tIns="0" rIns="0" bIns="0">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rtl="0" hangingPunct="0">
              <a:spcBef>
                <a:spcPts val="0"/>
              </a:spcBef>
              <a:spcAft>
                <a:spcPts val="1417"/>
              </a:spcAft>
              <a:buSzPct val="45000"/>
              <a:buFont typeface="StarSymbol"/>
              <a:buChar char="●"/>
              <a:tabLst/>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spcAft>
                <a:spcPts val="0"/>
              </a:spcAft>
              <a:buFont typeface="StarSymbol"/>
              <a:buNone/>
            </a:pPr>
            <a:r>
              <a:rPr lang="it-IT" dirty="0" smtClean="0">
                <a:solidFill>
                  <a:sysClr val="windowText" lastClr="000000"/>
                </a:solidFill>
              </a:rPr>
              <a:t>III. Progetto di un’Europa cosmopolita</a:t>
            </a:r>
          </a:p>
          <a:p>
            <a:pPr marL="531813" indent="-423863">
              <a:spcAft>
                <a:spcPts val="0"/>
              </a:spcAft>
              <a:buFont typeface="StarSymbol"/>
              <a:buNone/>
            </a:pPr>
            <a:endParaRPr lang="it-IT" sz="2400" dirty="0">
              <a:solidFill>
                <a:sysClr val="windowText" lastClr="000000"/>
              </a:solidFill>
            </a:endParaRPr>
          </a:p>
          <a:p>
            <a:pPr marL="92075" indent="15875">
              <a:spcAft>
                <a:spcPts val="0"/>
              </a:spcAft>
              <a:buNone/>
            </a:pPr>
            <a:r>
              <a:rPr lang="it-IT" sz="2400" dirty="0"/>
              <a:t>L’Europa</a:t>
            </a:r>
            <a:r>
              <a:rPr lang="it-IT" sz="2400"/>
              <a:t>, </a:t>
            </a:r>
            <a:r>
              <a:rPr lang="it-IT" sz="2400" smtClean="0"/>
              <a:t>per </a:t>
            </a:r>
            <a:r>
              <a:rPr lang="it-IT" sz="2400" dirty="0"/>
              <a:t>Beck, è lo spazio, non geografico, in cui le differenze, che pure ci sono e rimangono tra stati-nazione, sono accettate e riconosciute come costitutive della sua identità, un’</a:t>
            </a:r>
            <a:r>
              <a:rPr lang="it-IT" sz="2400" i="1" dirty="0"/>
              <a:t>identità cosmopolita</a:t>
            </a:r>
            <a:r>
              <a:rPr lang="it-IT" sz="2400" dirty="0"/>
              <a:t>; uno spazio, inoltre, non chiuso al suo interno, ma continuamente aperto a nuovi confini che impongono all’Europa una ridefinizione ricorsiva di se stessa fino alla coincidenza con il globo.</a:t>
            </a:r>
            <a:endParaRPr lang="it-IT" sz="2400" dirty="0" smtClean="0">
              <a:solidFill>
                <a:sysClr val="windowText" lastClr="000000"/>
              </a:solidFill>
            </a:endParaRPr>
          </a:p>
        </p:txBody>
      </p:sp>
      <p:pic>
        <p:nvPicPr>
          <p:cNvPr id="18" name="Picture 2" descr="C:\Users\Proprietario\Documents\1. UNIVERSITA'\2. Eventi\Iniziative\Loghi\logo_di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52080" y="135335"/>
            <a:ext cx="191452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1808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3" name="Segnaposto immagine 2"/>
          <p:cNvPicPr>
            <a:picLocks noGrp="1" noChangeAspect="1"/>
          </p:cNvPicPr>
          <p:nvPr>
            <p:ph type="pic" idx="4294967295"/>
          </p:nvPr>
        </p:nvPicPr>
        <p:blipFill>
          <a:blip r:embed="rId3">
            <a:lum/>
            <a:alphaModFix/>
          </a:blip>
          <a:srcRect/>
          <a:stretch>
            <a:fillRect/>
          </a:stretch>
        </p:blipFill>
        <p:spPr>
          <a:xfrm>
            <a:off x="788040" y="617040"/>
            <a:ext cx="867959" cy="678960"/>
          </a:xfrm>
        </p:spPr>
      </p:pic>
      <p:sp>
        <p:nvSpPr>
          <p:cNvPr id="6" name="Segnaposto testo 5"/>
          <p:cNvSpPr txBox="1">
            <a:spLocks noGrp="1"/>
          </p:cNvSpPr>
          <p:nvPr>
            <p:ph type="body" idx="4294967295"/>
          </p:nvPr>
        </p:nvSpPr>
        <p:spPr>
          <a:xfrm>
            <a:off x="774000" y="1907629"/>
            <a:ext cx="8640000" cy="432048"/>
          </a:xfrm>
        </p:spPr>
        <p:txBody>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lvl="0" algn="ctr">
              <a:buNone/>
            </a:pPr>
            <a:r>
              <a:rPr lang="it-IT" sz="2000" b="1" cap="small" dirty="0" smtClean="0"/>
              <a:t>1. Il </a:t>
            </a:r>
            <a:r>
              <a:rPr lang="it-IT" sz="2000" b="1" cap="small" dirty="0"/>
              <a:t>progetto di un’Europa cosmopolita di U. Beck</a:t>
            </a:r>
          </a:p>
          <a:p>
            <a:pPr lvl="0" algn="ctr">
              <a:buNone/>
            </a:pPr>
            <a:endParaRPr lang="it-IT" sz="2600" b="1" dirty="0" smtClean="0"/>
          </a:p>
          <a:p>
            <a:pPr lvl="0" algn="ctr">
              <a:buNone/>
            </a:pPr>
            <a:endParaRPr lang="it-IT" sz="2600" b="1" dirty="0"/>
          </a:p>
        </p:txBody>
      </p:sp>
      <p:sp>
        <p:nvSpPr>
          <p:cNvPr id="7" name="Segnaposto testo 6"/>
          <p:cNvSpPr txBox="1">
            <a:spLocks noGrp="1"/>
          </p:cNvSpPr>
          <p:nvPr>
            <p:ph type="body" idx="4294967295"/>
          </p:nvPr>
        </p:nvSpPr>
        <p:spPr>
          <a:xfrm>
            <a:off x="131400" y="6552000"/>
            <a:ext cx="9732600" cy="646331"/>
          </a:xfrm>
        </p:spPr>
        <p:txBody>
          <a:bodyPr>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0" lvl="0" indent="0" algn="ctr">
              <a:spcAft>
                <a:spcPts val="0"/>
              </a:spcAft>
              <a:buNone/>
            </a:pPr>
            <a:r>
              <a:rPr lang="it-IT" sz="1400" b="1" dirty="0"/>
              <a:t>Modulo Jean </a:t>
            </a:r>
            <a:r>
              <a:rPr lang="it-IT" sz="1400" b="1" dirty="0" err="1"/>
              <a:t>Monnet</a:t>
            </a:r>
            <a:r>
              <a:rPr lang="it-IT" sz="1400" b="1" dirty="0"/>
              <a:t>: Divenire europei: la dimensione sociale dell'integrazione europea.</a:t>
            </a:r>
          </a:p>
          <a:p>
            <a:pPr marL="0" lvl="0" indent="0" algn="ctr">
              <a:spcAft>
                <a:spcPts val="0"/>
              </a:spcAft>
              <a:buNone/>
            </a:pPr>
            <a:r>
              <a:rPr lang="it-IT" sz="1400" i="1" dirty="0"/>
              <a:t>Dal paradigma funzionalista al paradigma cosmopolita </a:t>
            </a:r>
            <a:r>
              <a:rPr lang="it-IT" sz="1400" i="1" dirty="0" smtClean="0"/>
              <a:t>riflessivo.</a:t>
            </a:r>
            <a:endParaRPr lang="it-IT" sz="1400" i="1" dirty="0"/>
          </a:p>
          <a:p>
            <a:pPr marL="0" lvl="0" indent="0" algn="ctr">
              <a:spcAft>
                <a:spcPts val="0"/>
              </a:spcAft>
              <a:buNone/>
            </a:pPr>
            <a:r>
              <a:rPr lang="it-IT" sz="1400" dirty="0"/>
              <a:t>Prof. Massimo Pendenza  </a:t>
            </a:r>
            <a:r>
              <a:rPr lang="it-IT" sz="1400" dirty="0" smtClean="0"/>
              <a:t>22 </a:t>
            </a:r>
            <a:r>
              <a:rPr lang="it-IT" sz="1400" dirty="0"/>
              <a:t>aprile </a:t>
            </a:r>
            <a:r>
              <a:rPr lang="it-IT" sz="1400" dirty="0" smtClean="0"/>
              <a:t>2016</a:t>
            </a:r>
            <a:endParaRPr lang="it-IT" sz="1400" dirty="0"/>
          </a:p>
        </p:txBody>
      </p:sp>
      <p:sp>
        <p:nvSpPr>
          <p:cNvPr id="8" name="Titolo 7"/>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
            </a:r>
            <a:br>
              <a:rPr lang="it-IT" sz="2000"/>
            </a:br>
            <a:r>
              <a:rPr lang="it-IT" sz="2000"/>
              <a:t/>
            </a:r>
            <a:br>
              <a:rPr lang="it-IT" sz="2000"/>
            </a:b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9" name="Immagine 8"/>
          <p:cNvPicPr>
            <a:picLocks noChangeAspect="1"/>
          </p:cNvPicPr>
          <p:nvPr/>
        </p:nvPicPr>
        <p:blipFill>
          <a:blip r:embed="rId3">
            <a:lum/>
            <a:alphaModFix/>
          </a:blip>
          <a:srcRect/>
          <a:stretch>
            <a:fillRect/>
          </a:stretch>
        </p:blipFill>
        <p:spPr>
          <a:xfrm>
            <a:off x="4716000" y="149040"/>
            <a:ext cx="648000" cy="534960"/>
          </a:xfrm>
          <a:prstGeom prst="rect">
            <a:avLst/>
          </a:prstGeom>
          <a:noFill/>
          <a:ln>
            <a:noFill/>
          </a:ln>
        </p:spPr>
      </p:pic>
      <p:pic>
        <p:nvPicPr>
          <p:cNvPr id="10" name="Immagine 9"/>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1" name="Immagine 10"/>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2" name="Immagine 11"/>
          <p:cNvPicPr>
            <a:picLocks noChangeAspect="1"/>
          </p:cNvPicPr>
          <p:nvPr/>
        </p:nvPicPr>
        <p:blipFill>
          <a:blip r:embed="rId3">
            <a:lum/>
            <a:alphaModFix/>
          </a:blip>
          <a:srcRect/>
          <a:stretch>
            <a:fillRect/>
          </a:stretch>
        </p:blipFill>
        <p:spPr>
          <a:xfrm>
            <a:off x="4716000" y="149040"/>
            <a:ext cx="756000" cy="570960"/>
          </a:xfrm>
          <a:prstGeom prst="rect">
            <a:avLst/>
          </a:prstGeom>
          <a:noFill/>
          <a:ln>
            <a:noFill/>
          </a:ln>
        </p:spPr>
      </p:pic>
      <p:sp>
        <p:nvSpPr>
          <p:cNvPr id="13" name="Titolo 12"/>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dirty="0"/>
              <a:t/>
            </a:r>
            <a:br>
              <a:rPr lang="it-IT" sz="2000" dirty="0"/>
            </a:br>
            <a:r>
              <a:rPr lang="it-IT" sz="2000" dirty="0"/>
              <a:t/>
            </a:r>
            <a:br>
              <a:rPr lang="it-IT" sz="2000" dirty="0"/>
            </a:br>
            <a:r>
              <a:rPr lang="it-IT" sz="2000" dirty="0"/>
              <a:t>Jean </a:t>
            </a:r>
            <a:r>
              <a:rPr lang="it-IT" sz="2000" dirty="0" err="1"/>
              <a:t>Monnet</a:t>
            </a:r>
            <a:r>
              <a:rPr lang="it-IT" sz="2000" dirty="0"/>
              <a:t> – Centro Studi Europei</a:t>
            </a:r>
            <a:br>
              <a:rPr lang="it-IT" sz="2000" dirty="0"/>
            </a:br>
            <a:r>
              <a:rPr lang="it-IT" sz="1600" dirty="0"/>
              <a:t>Dipartimento di Scienze Politiche, Sociali e della Comunicazione</a:t>
            </a:r>
            <a:r>
              <a:rPr lang="it-IT" sz="2000" dirty="0"/>
              <a:t/>
            </a:r>
            <a:br>
              <a:rPr lang="it-IT" sz="2000" dirty="0"/>
            </a:br>
            <a:r>
              <a:rPr lang="it-IT" sz="1800" dirty="0"/>
              <a:t>Università di Salerno</a:t>
            </a:r>
          </a:p>
        </p:txBody>
      </p:sp>
      <p:pic>
        <p:nvPicPr>
          <p:cNvPr id="14" name="Immagine 13"/>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5" name="Immagine 14"/>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6" name="Immagine 15"/>
          <p:cNvPicPr>
            <a:picLocks noChangeAspect="1"/>
          </p:cNvPicPr>
          <p:nvPr/>
        </p:nvPicPr>
        <p:blipFill>
          <a:blip r:embed="rId6">
            <a:lum/>
            <a:alphaModFix/>
          </a:blip>
          <a:srcRect/>
          <a:stretch>
            <a:fillRect/>
          </a:stretch>
        </p:blipFill>
        <p:spPr>
          <a:xfrm>
            <a:off x="5517536" y="206280"/>
            <a:ext cx="1539000" cy="441719"/>
          </a:xfrm>
          <a:prstGeom prst="rect">
            <a:avLst/>
          </a:prstGeom>
          <a:noFill/>
          <a:ln>
            <a:noFill/>
          </a:ln>
        </p:spPr>
      </p:pic>
      <p:sp>
        <p:nvSpPr>
          <p:cNvPr id="17" name="Segnaposto testo 3"/>
          <p:cNvSpPr txBox="1">
            <a:spLocks/>
          </p:cNvSpPr>
          <p:nvPr/>
        </p:nvSpPr>
        <p:spPr>
          <a:xfrm>
            <a:off x="355800" y="2555701"/>
            <a:ext cx="9323400" cy="3816429"/>
          </a:xfrm>
          <a:prstGeom prst="rect">
            <a:avLst/>
          </a:prstGeom>
          <a:noFill/>
          <a:ln>
            <a:noFill/>
          </a:ln>
        </p:spPr>
        <p:txBody>
          <a:bodyPr wrap="square" lIns="0" tIns="0" rIns="0" bIns="0">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rtl="0" hangingPunct="0">
              <a:spcBef>
                <a:spcPts val="0"/>
              </a:spcBef>
              <a:spcAft>
                <a:spcPts val="1417"/>
              </a:spcAft>
              <a:buSzPct val="45000"/>
              <a:buFont typeface="StarSymbol"/>
              <a:buChar char="●"/>
              <a:tabLst/>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spcAft>
                <a:spcPts val="0"/>
              </a:spcAft>
              <a:buFont typeface="StarSymbol"/>
              <a:buNone/>
            </a:pPr>
            <a:r>
              <a:rPr lang="it-IT" dirty="0" smtClean="0">
                <a:solidFill>
                  <a:sysClr val="windowText" lastClr="000000"/>
                </a:solidFill>
              </a:rPr>
              <a:t>III. Progetto di un’Europa cosmopolita</a:t>
            </a:r>
          </a:p>
          <a:p>
            <a:pPr marL="531813" indent="-423863">
              <a:spcAft>
                <a:spcPts val="0"/>
              </a:spcAft>
              <a:buFont typeface="StarSymbol"/>
              <a:buNone/>
            </a:pPr>
            <a:r>
              <a:rPr lang="it-IT" sz="2400" dirty="0" smtClean="0">
                <a:solidFill>
                  <a:sysClr val="windowText" lastClr="000000"/>
                </a:solidFill>
              </a:rPr>
              <a:t>	</a:t>
            </a:r>
            <a:r>
              <a:rPr lang="it-IT" sz="2400" i="1" dirty="0" smtClean="0">
                <a:solidFill>
                  <a:sysClr val="windowText" lastClr="000000"/>
                </a:solidFill>
              </a:rPr>
              <a:t>i)  2 </a:t>
            </a:r>
            <a:r>
              <a:rPr lang="it-IT" sz="2400" dirty="0" smtClean="0">
                <a:solidFill>
                  <a:sysClr val="windowText" lastClr="000000"/>
                </a:solidFill>
              </a:rPr>
              <a:t>Dimensioni</a:t>
            </a:r>
          </a:p>
          <a:p>
            <a:pPr marL="531813" indent="-423863">
              <a:spcAft>
                <a:spcPts val="0"/>
              </a:spcAft>
              <a:buFont typeface="StarSymbol"/>
              <a:buNone/>
            </a:pPr>
            <a:r>
              <a:rPr lang="it-IT" sz="2400" dirty="0">
                <a:solidFill>
                  <a:sysClr val="windowText" lastClr="000000"/>
                </a:solidFill>
              </a:rPr>
              <a:t>	</a:t>
            </a:r>
            <a:r>
              <a:rPr lang="it-IT" sz="2400" dirty="0" smtClean="0">
                <a:solidFill>
                  <a:sysClr val="windowText" lastClr="000000"/>
                </a:solidFill>
              </a:rPr>
              <a:t>	</a:t>
            </a:r>
            <a:r>
              <a:rPr lang="it-IT" sz="2400" i="1" dirty="0" smtClean="0">
                <a:solidFill>
                  <a:sysClr val="windowText" lastClr="000000"/>
                </a:solidFill>
              </a:rPr>
              <a:t>Politico-istituzionale (l’Europa come impero </a:t>
            </a:r>
            <a:r>
              <a:rPr lang="it-IT" sz="2400" i="1" dirty="0" err="1" smtClean="0">
                <a:solidFill>
                  <a:sysClr val="windowText" lastClr="000000"/>
                </a:solidFill>
              </a:rPr>
              <a:t>postimperiale</a:t>
            </a:r>
            <a:r>
              <a:rPr lang="it-IT" sz="2400" i="1" dirty="0" smtClean="0">
                <a:solidFill>
                  <a:sysClr val="windowText" lastClr="000000"/>
                </a:solidFill>
              </a:rPr>
              <a:t>)</a:t>
            </a:r>
          </a:p>
          <a:p>
            <a:pPr marL="531813" indent="-423863">
              <a:spcAft>
                <a:spcPts val="0"/>
              </a:spcAft>
              <a:buFont typeface="StarSymbol"/>
              <a:buNone/>
            </a:pPr>
            <a:r>
              <a:rPr lang="it-IT" sz="2400" i="1" dirty="0">
                <a:solidFill>
                  <a:sysClr val="windowText" lastClr="000000"/>
                </a:solidFill>
              </a:rPr>
              <a:t>	</a:t>
            </a:r>
            <a:r>
              <a:rPr lang="it-IT" sz="2400" i="1" dirty="0" smtClean="0">
                <a:solidFill>
                  <a:sysClr val="windowText" lastClr="000000"/>
                </a:solidFill>
              </a:rPr>
              <a:t>	Sociale (teoria </a:t>
            </a:r>
            <a:r>
              <a:rPr lang="it-IT" sz="2400" i="1" dirty="0" err="1" smtClean="0">
                <a:solidFill>
                  <a:sysClr val="windowText" lastClr="000000"/>
                </a:solidFill>
              </a:rPr>
              <a:t>postsocietaria</a:t>
            </a:r>
            <a:r>
              <a:rPr lang="it-IT" sz="2400" i="1" dirty="0" smtClean="0">
                <a:solidFill>
                  <a:sysClr val="windowText" lastClr="000000"/>
                </a:solidFill>
              </a:rPr>
              <a:t> dell’europeizzazione)</a:t>
            </a:r>
          </a:p>
          <a:p>
            <a:pPr marL="531813" indent="-423863">
              <a:spcAft>
                <a:spcPts val="0"/>
              </a:spcAft>
              <a:buFont typeface="StarSymbol"/>
              <a:buNone/>
            </a:pPr>
            <a:r>
              <a:rPr lang="it-IT" sz="2400" dirty="0" smtClean="0">
                <a:solidFill>
                  <a:sysClr val="windowText" lastClr="000000"/>
                </a:solidFill>
              </a:rPr>
              <a:t>	</a:t>
            </a:r>
            <a:r>
              <a:rPr lang="it-IT" sz="2400" i="1" dirty="0" smtClean="0">
                <a:solidFill>
                  <a:sysClr val="windowText" lastClr="000000"/>
                </a:solidFill>
              </a:rPr>
              <a:t>ii) </a:t>
            </a:r>
            <a:r>
              <a:rPr lang="it-IT" sz="2400" dirty="0" smtClean="0">
                <a:solidFill>
                  <a:sysClr val="windowText" lastClr="000000"/>
                </a:solidFill>
              </a:rPr>
              <a:t>Strategie di </a:t>
            </a:r>
            <a:r>
              <a:rPr lang="it-IT" sz="2400" dirty="0" err="1" smtClean="0">
                <a:solidFill>
                  <a:sysClr val="windowText" lastClr="000000"/>
                </a:solidFill>
              </a:rPr>
              <a:t>cosmopolitizzazione</a:t>
            </a:r>
            <a:endParaRPr lang="it-IT" sz="2400" dirty="0" smtClean="0">
              <a:solidFill>
                <a:sysClr val="windowText" lastClr="000000"/>
              </a:solidFill>
            </a:endParaRPr>
          </a:p>
          <a:p>
            <a:pPr marL="531813" indent="-423863">
              <a:spcAft>
                <a:spcPts val="0"/>
              </a:spcAft>
              <a:buFont typeface="StarSymbol"/>
              <a:buNone/>
            </a:pPr>
            <a:r>
              <a:rPr lang="it-IT" sz="2400" dirty="0">
                <a:solidFill>
                  <a:sysClr val="windowText" lastClr="000000"/>
                </a:solidFill>
              </a:rPr>
              <a:t>	</a:t>
            </a:r>
            <a:r>
              <a:rPr lang="it-IT" sz="2400" dirty="0" smtClean="0">
                <a:solidFill>
                  <a:sysClr val="windowText" lastClr="000000"/>
                </a:solidFill>
              </a:rPr>
              <a:t>	</a:t>
            </a:r>
            <a:r>
              <a:rPr lang="it-IT" sz="2400" i="1" dirty="0" smtClean="0">
                <a:solidFill>
                  <a:sysClr val="windowText" lastClr="000000"/>
                </a:solidFill>
              </a:rPr>
              <a:t>Attori, deformazione e soluzio</a:t>
            </a:r>
            <a:r>
              <a:rPr lang="it-IT" sz="2400" dirty="0" smtClean="0">
                <a:solidFill>
                  <a:sysClr val="windowText" lastClr="000000"/>
                </a:solidFill>
              </a:rPr>
              <a:t>ne</a:t>
            </a:r>
          </a:p>
          <a:p>
            <a:pPr marL="531813" indent="-423863">
              <a:spcAft>
                <a:spcPts val="0"/>
              </a:spcAft>
              <a:buFont typeface="StarSymbol"/>
              <a:buNone/>
            </a:pPr>
            <a:r>
              <a:rPr lang="it-IT" sz="2400" dirty="0" smtClean="0">
                <a:solidFill>
                  <a:sysClr val="windowText" lastClr="000000"/>
                </a:solidFill>
              </a:rPr>
              <a:t>	</a:t>
            </a:r>
            <a:r>
              <a:rPr lang="it-IT" sz="2400" i="1" dirty="0" smtClean="0">
                <a:solidFill>
                  <a:sysClr val="windowText" lastClr="000000"/>
                </a:solidFill>
              </a:rPr>
              <a:t>iii)</a:t>
            </a:r>
            <a:r>
              <a:rPr lang="it-IT" sz="2400" dirty="0" smtClean="0">
                <a:solidFill>
                  <a:sysClr val="windowText" lastClr="000000"/>
                </a:solidFill>
              </a:rPr>
              <a:t> Problemi della </a:t>
            </a:r>
            <a:r>
              <a:rPr lang="it-IT" sz="2400" dirty="0" err="1" smtClean="0">
                <a:solidFill>
                  <a:sysClr val="windowText" lastClr="000000"/>
                </a:solidFill>
              </a:rPr>
              <a:t>cosmopolitizzazione</a:t>
            </a:r>
            <a:endParaRPr lang="it-IT" sz="2400" dirty="0" smtClean="0">
              <a:solidFill>
                <a:sysClr val="windowText" lastClr="000000"/>
              </a:solidFill>
            </a:endParaRPr>
          </a:p>
          <a:p>
            <a:pPr marL="531813" indent="-423863">
              <a:spcAft>
                <a:spcPts val="0"/>
              </a:spcAft>
              <a:buFont typeface="StarSymbol"/>
              <a:buNone/>
            </a:pPr>
            <a:r>
              <a:rPr lang="it-IT" sz="2400" dirty="0">
                <a:solidFill>
                  <a:sysClr val="windowText" lastClr="000000"/>
                </a:solidFill>
              </a:rPr>
              <a:t>	</a:t>
            </a:r>
            <a:r>
              <a:rPr lang="it-IT" sz="2400" dirty="0" smtClean="0">
                <a:solidFill>
                  <a:sysClr val="windowText" lastClr="000000"/>
                </a:solidFill>
              </a:rPr>
              <a:t>	</a:t>
            </a:r>
            <a:r>
              <a:rPr lang="it-IT" sz="2400" i="1" dirty="0" smtClean="0">
                <a:solidFill>
                  <a:sysClr val="windowText" lastClr="000000"/>
                </a:solidFill>
              </a:rPr>
              <a:t>Conflitti sociali interni</a:t>
            </a:r>
          </a:p>
          <a:p>
            <a:pPr marL="531813" indent="-423863">
              <a:spcAft>
                <a:spcPts val="0"/>
              </a:spcAft>
              <a:buFont typeface="StarSymbol"/>
              <a:buNone/>
            </a:pPr>
            <a:r>
              <a:rPr lang="it-IT" sz="2400" i="1" dirty="0">
                <a:solidFill>
                  <a:sysClr val="windowText" lastClr="000000"/>
                </a:solidFill>
              </a:rPr>
              <a:t>	</a:t>
            </a:r>
            <a:r>
              <a:rPr lang="it-IT" sz="2400" i="1" dirty="0" smtClean="0">
                <a:solidFill>
                  <a:sysClr val="windowText" lastClr="000000"/>
                </a:solidFill>
              </a:rPr>
              <a:t>	Conflitti sociali esterni</a:t>
            </a:r>
          </a:p>
          <a:p>
            <a:pPr marL="531813" indent="-423863">
              <a:spcAft>
                <a:spcPts val="0"/>
              </a:spcAft>
              <a:buFont typeface="StarSymbol"/>
              <a:buNone/>
            </a:pPr>
            <a:r>
              <a:rPr lang="it-IT" sz="2400" dirty="0">
                <a:solidFill>
                  <a:sysClr val="windowText" lastClr="000000"/>
                </a:solidFill>
              </a:rPr>
              <a:t>	</a:t>
            </a:r>
            <a:r>
              <a:rPr lang="it-IT" sz="2400" i="1" dirty="0" smtClean="0">
                <a:solidFill>
                  <a:sysClr val="windowText" lastClr="000000"/>
                </a:solidFill>
              </a:rPr>
              <a:t>iv) </a:t>
            </a:r>
            <a:r>
              <a:rPr lang="it-IT" sz="2400" dirty="0" smtClean="0">
                <a:solidFill>
                  <a:sysClr val="windowText" lastClr="000000"/>
                </a:solidFill>
              </a:rPr>
              <a:t>Costituzionalizzazione dell’Europa cosmopolita</a:t>
            </a:r>
          </a:p>
        </p:txBody>
      </p:sp>
      <p:pic>
        <p:nvPicPr>
          <p:cNvPr id="18" name="Picture 2" descr="C:\Users\Proprietario\Documents\1. UNIVERSITA'\2. Eventi\Iniziative\Loghi\logo_di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52080" y="135335"/>
            <a:ext cx="191452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6127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3" name="Segnaposto immagine 2"/>
          <p:cNvPicPr>
            <a:picLocks noGrp="1" noChangeAspect="1"/>
          </p:cNvPicPr>
          <p:nvPr>
            <p:ph type="pic" idx="4294967295"/>
          </p:nvPr>
        </p:nvPicPr>
        <p:blipFill>
          <a:blip r:embed="rId3">
            <a:lum/>
            <a:alphaModFix/>
          </a:blip>
          <a:srcRect/>
          <a:stretch>
            <a:fillRect/>
          </a:stretch>
        </p:blipFill>
        <p:spPr>
          <a:xfrm>
            <a:off x="788040" y="617040"/>
            <a:ext cx="867959" cy="678960"/>
          </a:xfrm>
        </p:spPr>
      </p:pic>
      <p:sp>
        <p:nvSpPr>
          <p:cNvPr id="6" name="Segnaposto testo 5"/>
          <p:cNvSpPr txBox="1">
            <a:spLocks noGrp="1"/>
          </p:cNvSpPr>
          <p:nvPr>
            <p:ph type="body" idx="4294967295"/>
          </p:nvPr>
        </p:nvSpPr>
        <p:spPr>
          <a:xfrm>
            <a:off x="774000" y="1907629"/>
            <a:ext cx="8640000" cy="432048"/>
          </a:xfrm>
        </p:spPr>
        <p:txBody>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lvl="0" algn="ctr">
              <a:buNone/>
            </a:pPr>
            <a:r>
              <a:rPr lang="it-IT" sz="2000" b="1" cap="small" dirty="0" smtClean="0"/>
              <a:t>1. Il </a:t>
            </a:r>
            <a:r>
              <a:rPr lang="it-IT" sz="2000" b="1" cap="small" dirty="0"/>
              <a:t>progetto di un’Europa cosmopolita di U. Beck</a:t>
            </a:r>
          </a:p>
          <a:p>
            <a:pPr lvl="0" algn="ctr">
              <a:buNone/>
            </a:pPr>
            <a:endParaRPr lang="it-IT" sz="2600" b="1" dirty="0" smtClean="0"/>
          </a:p>
          <a:p>
            <a:pPr lvl="0" algn="ctr">
              <a:buNone/>
            </a:pPr>
            <a:endParaRPr lang="it-IT" sz="2600" b="1" dirty="0"/>
          </a:p>
        </p:txBody>
      </p:sp>
      <p:sp>
        <p:nvSpPr>
          <p:cNvPr id="7" name="Segnaposto testo 6"/>
          <p:cNvSpPr txBox="1">
            <a:spLocks noGrp="1"/>
          </p:cNvSpPr>
          <p:nvPr>
            <p:ph type="body" idx="4294967295"/>
          </p:nvPr>
        </p:nvSpPr>
        <p:spPr>
          <a:xfrm>
            <a:off x="131400" y="6552000"/>
            <a:ext cx="9732600" cy="646331"/>
          </a:xfrm>
        </p:spPr>
        <p:txBody>
          <a:bodyPr>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0" lvl="0" indent="0" algn="ctr">
              <a:spcAft>
                <a:spcPts val="0"/>
              </a:spcAft>
              <a:buNone/>
            </a:pPr>
            <a:r>
              <a:rPr lang="it-IT" sz="1400" b="1" dirty="0"/>
              <a:t>Modulo Jean </a:t>
            </a:r>
            <a:r>
              <a:rPr lang="it-IT" sz="1400" b="1" dirty="0" err="1"/>
              <a:t>Monnet</a:t>
            </a:r>
            <a:r>
              <a:rPr lang="it-IT" sz="1400" b="1" dirty="0"/>
              <a:t>: Divenire europei: la dimensione sociale dell'integrazione europea.</a:t>
            </a:r>
          </a:p>
          <a:p>
            <a:pPr marL="0" lvl="0" indent="0" algn="ctr">
              <a:spcAft>
                <a:spcPts val="0"/>
              </a:spcAft>
              <a:buNone/>
            </a:pPr>
            <a:r>
              <a:rPr lang="it-IT" sz="1400" i="1" dirty="0"/>
              <a:t>Dal paradigma funzionalista al paradigma cosmopolita riflessivo.</a:t>
            </a:r>
          </a:p>
          <a:p>
            <a:pPr marL="0" lvl="0" indent="0" algn="ctr">
              <a:spcAft>
                <a:spcPts val="0"/>
              </a:spcAft>
              <a:buNone/>
            </a:pPr>
            <a:r>
              <a:rPr lang="it-IT" sz="1400" dirty="0"/>
              <a:t>Prof. Massimo Pendenza  </a:t>
            </a:r>
            <a:r>
              <a:rPr lang="it-IT" sz="1400" dirty="0" smtClean="0"/>
              <a:t>22 </a:t>
            </a:r>
            <a:r>
              <a:rPr lang="it-IT" sz="1400" dirty="0"/>
              <a:t>aprile </a:t>
            </a:r>
            <a:r>
              <a:rPr lang="it-IT" sz="1400" dirty="0" smtClean="0"/>
              <a:t>2016</a:t>
            </a:r>
            <a:endParaRPr lang="it-IT" sz="1400" dirty="0"/>
          </a:p>
        </p:txBody>
      </p:sp>
      <p:sp>
        <p:nvSpPr>
          <p:cNvPr id="8" name="Titolo 7"/>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
            </a:r>
            <a:br>
              <a:rPr lang="it-IT" sz="2000"/>
            </a:br>
            <a:r>
              <a:rPr lang="it-IT" sz="2000"/>
              <a:t/>
            </a:r>
            <a:br>
              <a:rPr lang="it-IT" sz="2000"/>
            </a:b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9" name="Immagine 8"/>
          <p:cNvPicPr>
            <a:picLocks noChangeAspect="1"/>
          </p:cNvPicPr>
          <p:nvPr/>
        </p:nvPicPr>
        <p:blipFill>
          <a:blip r:embed="rId3">
            <a:lum/>
            <a:alphaModFix/>
          </a:blip>
          <a:srcRect/>
          <a:stretch>
            <a:fillRect/>
          </a:stretch>
        </p:blipFill>
        <p:spPr>
          <a:xfrm>
            <a:off x="4716000" y="149040"/>
            <a:ext cx="648000" cy="534960"/>
          </a:xfrm>
          <a:prstGeom prst="rect">
            <a:avLst/>
          </a:prstGeom>
          <a:noFill/>
          <a:ln>
            <a:noFill/>
          </a:ln>
        </p:spPr>
      </p:pic>
      <p:pic>
        <p:nvPicPr>
          <p:cNvPr id="10" name="Immagine 9"/>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1" name="Immagine 10"/>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2" name="Immagine 11"/>
          <p:cNvPicPr>
            <a:picLocks noChangeAspect="1"/>
          </p:cNvPicPr>
          <p:nvPr/>
        </p:nvPicPr>
        <p:blipFill>
          <a:blip r:embed="rId3">
            <a:lum/>
            <a:alphaModFix/>
          </a:blip>
          <a:srcRect/>
          <a:stretch>
            <a:fillRect/>
          </a:stretch>
        </p:blipFill>
        <p:spPr>
          <a:xfrm>
            <a:off x="4716000" y="149040"/>
            <a:ext cx="756000" cy="570960"/>
          </a:xfrm>
          <a:prstGeom prst="rect">
            <a:avLst/>
          </a:prstGeom>
          <a:noFill/>
          <a:ln>
            <a:noFill/>
          </a:ln>
        </p:spPr>
      </p:pic>
      <p:sp>
        <p:nvSpPr>
          <p:cNvPr id="13" name="Titolo 12"/>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dirty="0"/>
              <a:t/>
            </a:r>
            <a:br>
              <a:rPr lang="it-IT" sz="2000" dirty="0"/>
            </a:br>
            <a:r>
              <a:rPr lang="it-IT" sz="2000" dirty="0"/>
              <a:t/>
            </a:r>
            <a:br>
              <a:rPr lang="it-IT" sz="2000" dirty="0"/>
            </a:br>
            <a:r>
              <a:rPr lang="it-IT" sz="2000" dirty="0"/>
              <a:t>Jean </a:t>
            </a:r>
            <a:r>
              <a:rPr lang="it-IT" sz="2000" dirty="0" err="1"/>
              <a:t>Monnet</a:t>
            </a:r>
            <a:r>
              <a:rPr lang="it-IT" sz="2000" dirty="0"/>
              <a:t> – Centro Studi Europei</a:t>
            </a:r>
            <a:br>
              <a:rPr lang="it-IT" sz="2000" dirty="0"/>
            </a:br>
            <a:r>
              <a:rPr lang="it-IT" sz="1600" dirty="0"/>
              <a:t>Dipartimento di Scienze Politiche, Sociali e della Comunicazione</a:t>
            </a:r>
            <a:r>
              <a:rPr lang="it-IT" sz="2000" dirty="0"/>
              <a:t/>
            </a:r>
            <a:br>
              <a:rPr lang="it-IT" sz="2000" dirty="0"/>
            </a:br>
            <a:r>
              <a:rPr lang="it-IT" sz="1800" dirty="0"/>
              <a:t>Università di Salerno</a:t>
            </a:r>
          </a:p>
        </p:txBody>
      </p:sp>
      <p:pic>
        <p:nvPicPr>
          <p:cNvPr id="14" name="Immagine 13"/>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5" name="Immagine 14"/>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6" name="Immagine 15"/>
          <p:cNvPicPr>
            <a:picLocks noChangeAspect="1"/>
          </p:cNvPicPr>
          <p:nvPr/>
        </p:nvPicPr>
        <p:blipFill>
          <a:blip r:embed="rId6">
            <a:lum/>
            <a:alphaModFix/>
          </a:blip>
          <a:srcRect/>
          <a:stretch>
            <a:fillRect/>
          </a:stretch>
        </p:blipFill>
        <p:spPr>
          <a:xfrm>
            <a:off x="5517536" y="206280"/>
            <a:ext cx="1539000" cy="441719"/>
          </a:xfrm>
          <a:prstGeom prst="rect">
            <a:avLst/>
          </a:prstGeom>
          <a:noFill/>
          <a:ln>
            <a:noFill/>
          </a:ln>
        </p:spPr>
      </p:pic>
      <p:sp>
        <p:nvSpPr>
          <p:cNvPr id="17" name="Segnaposto testo 3"/>
          <p:cNvSpPr txBox="1">
            <a:spLocks/>
          </p:cNvSpPr>
          <p:nvPr/>
        </p:nvSpPr>
        <p:spPr>
          <a:xfrm>
            <a:off x="197456" y="2339677"/>
            <a:ext cx="9793088" cy="4062651"/>
          </a:xfrm>
          <a:prstGeom prst="rect">
            <a:avLst/>
          </a:prstGeom>
          <a:noFill/>
          <a:ln>
            <a:noFill/>
          </a:ln>
        </p:spPr>
        <p:txBody>
          <a:bodyPr wrap="square" lIns="0" tIns="0" rIns="0" bIns="0">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rtl="0" hangingPunct="0">
              <a:spcBef>
                <a:spcPts val="0"/>
              </a:spcBef>
              <a:spcAft>
                <a:spcPts val="1417"/>
              </a:spcAft>
              <a:buSzPct val="45000"/>
              <a:buFont typeface="StarSymbol"/>
              <a:buChar char="●"/>
              <a:tabLst/>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spcAft>
                <a:spcPts val="0"/>
              </a:spcAft>
              <a:buFont typeface="StarSymbol"/>
              <a:buNone/>
            </a:pPr>
            <a:r>
              <a:rPr lang="it-IT" sz="2400" dirty="0" smtClean="0">
                <a:solidFill>
                  <a:sysClr val="windowText" lastClr="000000"/>
                </a:solidFill>
              </a:rPr>
              <a:t>Dimensione Politico-istituzionale (l’Europa come impero </a:t>
            </a:r>
            <a:r>
              <a:rPr lang="it-IT" sz="2400" dirty="0" err="1" smtClean="0">
                <a:solidFill>
                  <a:sysClr val="windowText" lastClr="000000"/>
                </a:solidFill>
              </a:rPr>
              <a:t>postimperiale</a:t>
            </a:r>
            <a:r>
              <a:rPr lang="it-IT" sz="2400" i="1" dirty="0" smtClean="0">
                <a:solidFill>
                  <a:sysClr val="windowText" lastClr="000000"/>
                </a:solidFill>
              </a:rPr>
              <a:t>)</a:t>
            </a:r>
          </a:p>
          <a:p>
            <a:pPr marL="92075" indent="15875">
              <a:spcAft>
                <a:spcPts val="0"/>
              </a:spcAft>
              <a:buNone/>
            </a:pPr>
            <a:r>
              <a:rPr lang="it-IT" sz="2000" dirty="0" smtClean="0"/>
              <a:t>1. </a:t>
            </a:r>
            <a:r>
              <a:rPr lang="it-IT" sz="2400" i="1" dirty="0" smtClean="0"/>
              <a:t>Ordine </a:t>
            </a:r>
            <a:r>
              <a:rPr lang="it-IT" sz="2400" i="1" dirty="0"/>
              <a:t>della sovranità </a:t>
            </a:r>
            <a:r>
              <a:rPr lang="it-IT" sz="2400" i="1" dirty="0" smtClean="0"/>
              <a:t>asimmetrico </a:t>
            </a:r>
          </a:p>
          <a:p>
            <a:pPr marL="92075" indent="15875">
              <a:spcAft>
                <a:spcPts val="0"/>
              </a:spcAft>
              <a:buNone/>
            </a:pPr>
            <a:r>
              <a:rPr lang="it-IT" sz="2400" dirty="0" smtClean="0"/>
              <a:t>2</a:t>
            </a:r>
            <a:r>
              <a:rPr lang="it-IT" sz="2400" dirty="0"/>
              <a:t>. </a:t>
            </a:r>
            <a:r>
              <a:rPr lang="it-IT" sz="2400" i="1" dirty="0"/>
              <a:t>Struttura spaziale aperta e </a:t>
            </a:r>
            <a:r>
              <a:rPr lang="it-IT" sz="2400" i="1" dirty="0" smtClean="0"/>
              <a:t>variabile</a:t>
            </a:r>
            <a:r>
              <a:rPr lang="it-IT" sz="2400" dirty="0" smtClean="0"/>
              <a:t> </a:t>
            </a:r>
            <a:endParaRPr lang="it-IT" sz="2400" dirty="0"/>
          </a:p>
          <a:p>
            <a:pPr marL="108000" indent="0">
              <a:spcAft>
                <a:spcPts val="0"/>
              </a:spcAft>
              <a:buNone/>
            </a:pPr>
            <a:r>
              <a:rPr lang="it-IT" sz="2400" dirty="0"/>
              <a:t>3. </a:t>
            </a:r>
            <a:r>
              <a:rPr lang="it-IT" sz="2400" i="1" dirty="0"/>
              <a:t>Struttura sociale </a:t>
            </a:r>
            <a:r>
              <a:rPr lang="it-IT" sz="2400" i="1" dirty="0" smtClean="0"/>
              <a:t>multinazionale</a:t>
            </a:r>
            <a:endParaRPr lang="it-IT" sz="2400" dirty="0"/>
          </a:p>
          <a:p>
            <a:pPr marL="108000" indent="0">
              <a:spcAft>
                <a:spcPts val="0"/>
              </a:spcAft>
              <a:buNone/>
            </a:pPr>
            <a:r>
              <a:rPr lang="it-IT" sz="2400" dirty="0"/>
              <a:t>4. </a:t>
            </a:r>
            <a:r>
              <a:rPr lang="it-IT" sz="2400" i="1" dirty="0"/>
              <a:t>Integrazione attraverso il diritto, il consenso e la </a:t>
            </a:r>
            <a:r>
              <a:rPr lang="it-IT" sz="2400" i="1" dirty="0" smtClean="0"/>
              <a:t>cooperazione</a:t>
            </a:r>
            <a:endParaRPr lang="it-IT" sz="2400" dirty="0"/>
          </a:p>
          <a:p>
            <a:pPr marL="108000" indent="0">
              <a:spcAft>
                <a:spcPts val="0"/>
              </a:spcAft>
              <a:buNone/>
            </a:pPr>
            <a:r>
              <a:rPr lang="it-IT" sz="2400" dirty="0"/>
              <a:t>5. </a:t>
            </a:r>
            <a:r>
              <a:rPr lang="it-IT" sz="2400" i="1" dirty="0"/>
              <a:t>Benessere vs sicurezza</a:t>
            </a:r>
            <a:r>
              <a:rPr lang="it-IT" sz="2400" dirty="0" smtClean="0"/>
              <a:t>.</a:t>
            </a:r>
            <a:endParaRPr lang="it-IT" sz="2400" dirty="0"/>
          </a:p>
          <a:p>
            <a:pPr marL="108000" indent="0">
              <a:spcAft>
                <a:spcPts val="0"/>
              </a:spcAft>
              <a:buNone/>
            </a:pPr>
            <a:r>
              <a:rPr lang="it-IT" sz="2400" dirty="0"/>
              <a:t>6. </a:t>
            </a:r>
            <a:r>
              <a:rPr lang="it-IT" sz="2400" i="1" dirty="0"/>
              <a:t>Integrazione istituzionale orizzontale e verticale</a:t>
            </a:r>
            <a:r>
              <a:rPr lang="it-IT" sz="2400" dirty="0"/>
              <a:t>. </a:t>
            </a:r>
            <a:endParaRPr lang="it-IT" sz="2400" dirty="0" smtClean="0"/>
          </a:p>
          <a:p>
            <a:pPr marL="108000" indent="0">
              <a:spcAft>
                <a:spcPts val="0"/>
              </a:spcAft>
              <a:buNone/>
            </a:pPr>
            <a:r>
              <a:rPr lang="it-IT" sz="2400" dirty="0" smtClean="0"/>
              <a:t>7</a:t>
            </a:r>
            <a:r>
              <a:rPr lang="it-IT" sz="2400" dirty="0"/>
              <a:t>. </a:t>
            </a:r>
            <a:r>
              <a:rPr lang="it-IT" sz="2400" i="1" dirty="0"/>
              <a:t>Potere a rete</a:t>
            </a:r>
            <a:r>
              <a:rPr lang="it-IT" sz="2400" dirty="0"/>
              <a:t>. </a:t>
            </a:r>
          </a:p>
          <a:p>
            <a:pPr marL="108000" indent="0">
              <a:spcAft>
                <a:spcPts val="0"/>
              </a:spcAft>
              <a:buNone/>
            </a:pPr>
            <a:r>
              <a:rPr lang="it-IT" sz="2400" dirty="0"/>
              <a:t>8. </a:t>
            </a:r>
            <a:r>
              <a:rPr lang="it-IT" sz="2400" i="1" dirty="0"/>
              <a:t>Sovranità cosmopolitica</a:t>
            </a:r>
            <a:r>
              <a:rPr lang="it-IT" sz="2400" dirty="0"/>
              <a:t>. </a:t>
            </a:r>
          </a:p>
          <a:p>
            <a:pPr marL="108000" indent="0">
              <a:spcAft>
                <a:spcPts val="0"/>
              </a:spcAft>
              <a:buNone/>
            </a:pPr>
            <a:r>
              <a:rPr lang="it-IT" sz="2400" dirty="0"/>
              <a:t>9. </a:t>
            </a:r>
            <a:r>
              <a:rPr lang="it-IT" sz="2400" i="1" dirty="0"/>
              <a:t>Ambivalenza di abbattimento e innalzamento dei confini</a:t>
            </a:r>
            <a:r>
              <a:rPr lang="it-IT" sz="2400" dirty="0" smtClean="0"/>
              <a:t>.</a:t>
            </a:r>
            <a:endParaRPr lang="it-IT" sz="2400" dirty="0"/>
          </a:p>
          <a:p>
            <a:pPr marL="108000" indent="0">
              <a:spcAft>
                <a:spcPts val="0"/>
              </a:spcAft>
              <a:buNone/>
            </a:pPr>
            <a:r>
              <a:rPr lang="it-IT" sz="2400" dirty="0"/>
              <a:t>10. </a:t>
            </a:r>
            <a:r>
              <a:rPr lang="it-IT" sz="2400" i="1" dirty="0"/>
              <a:t>Cosmopolitismo </a:t>
            </a:r>
            <a:r>
              <a:rPr lang="it-IT" sz="2400" i="1" dirty="0" err="1"/>
              <a:t>emancipativo</a:t>
            </a:r>
            <a:r>
              <a:rPr lang="it-IT" sz="2400" i="1" dirty="0"/>
              <a:t> vs cosmopolitismo dispotico</a:t>
            </a:r>
            <a:r>
              <a:rPr lang="it-IT" sz="2400" dirty="0"/>
              <a:t>. </a:t>
            </a:r>
          </a:p>
        </p:txBody>
      </p:sp>
      <p:pic>
        <p:nvPicPr>
          <p:cNvPr id="18" name="Picture 2" descr="C:\Users\Proprietario\Documents\1. UNIVERSITA'\2. Eventi\Iniziative\Loghi\logo_di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52080" y="135335"/>
            <a:ext cx="1914525" cy="619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6946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noGrp="1"/>
          </p:cNvSpPr>
          <p:nvPr>
            <p:ph type="title" idx="4294967295"/>
          </p:nvPr>
        </p:nvSpPr>
        <p:spPr>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3" name="Segnaposto immagine 2"/>
          <p:cNvPicPr>
            <a:picLocks noGrp="1" noChangeAspect="1"/>
          </p:cNvPicPr>
          <p:nvPr>
            <p:ph type="pic" idx="4294967295"/>
          </p:nvPr>
        </p:nvPicPr>
        <p:blipFill>
          <a:blip r:embed="rId3">
            <a:lum/>
            <a:alphaModFix/>
          </a:blip>
          <a:srcRect/>
          <a:stretch>
            <a:fillRect/>
          </a:stretch>
        </p:blipFill>
        <p:spPr>
          <a:xfrm>
            <a:off x="788040" y="617040"/>
            <a:ext cx="867959" cy="678960"/>
          </a:xfrm>
        </p:spPr>
      </p:pic>
      <p:sp>
        <p:nvSpPr>
          <p:cNvPr id="6" name="Segnaposto testo 5"/>
          <p:cNvSpPr txBox="1">
            <a:spLocks noGrp="1"/>
          </p:cNvSpPr>
          <p:nvPr>
            <p:ph type="body" idx="4294967295"/>
          </p:nvPr>
        </p:nvSpPr>
        <p:spPr>
          <a:xfrm>
            <a:off x="774000" y="1907629"/>
            <a:ext cx="8640000" cy="432048"/>
          </a:xfrm>
        </p:spPr>
        <p:txBody>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lgn="ctr">
              <a:spcAft>
                <a:spcPts val="0"/>
              </a:spcAft>
              <a:buNone/>
            </a:pPr>
            <a:r>
              <a:rPr lang="it-IT" sz="2000" b="1" cap="small" dirty="0" smtClean="0"/>
              <a:t>2. L’europeizzazione cosmopolita di G. </a:t>
            </a:r>
            <a:r>
              <a:rPr lang="it-IT" sz="2000" b="1" cap="small" dirty="0" err="1" smtClean="0"/>
              <a:t>Delanty</a:t>
            </a:r>
            <a:endParaRPr lang="it-IT" sz="2600" b="1" dirty="0" smtClean="0"/>
          </a:p>
          <a:p>
            <a:pPr lvl="0" algn="ctr">
              <a:buNone/>
            </a:pPr>
            <a:endParaRPr lang="it-IT" sz="2600" b="1" dirty="0"/>
          </a:p>
        </p:txBody>
      </p:sp>
      <p:sp>
        <p:nvSpPr>
          <p:cNvPr id="7" name="Segnaposto testo 6"/>
          <p:cNvSpPr txBox="1">
            <a:spLocks noGrp="1"/>
          </p:cNvSpPr>
          <p:nvPr>
            <p:ph type="body" idx="4294967295"/>
          </p:nvPr>
        </p:nvSpPr>
        <p:spPr>
          <a:xfrm>
            <a:off x="131400" y="6552000"/>
            <a:ext cx="9732600" cy="646331"/>
          </a:xfrm>
        </p:spPr>
        <p:txBody>
          <a:bodyPr>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a:spcBef>
                <a:spcPts val="0"/>
              </a:spcBef>
              <a:spcAft>
                <a:spcPts val="1417"/>
              </a:spcAft>
              <a:buSzPct val="45000"/>
              <a:buFont typeface="StarSymbol"/>
              <a:buChar char="●"/>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0" lvl="0" indent="0" algn="ctr">
              <a:spcAft>
                <a:spcPts val="0"/>
              </a:spcAft>
              <a:buNone/>
            </a:pPr>
            <a:r>
              <a:rPr lang="it-IT" sz="1400" b="1" dirty="0"/>
              <a:t>Modulo Jean </a:t>
            </a:r>
            <a:r>
              <a:rPr lang="it-IT" sz="1400" b="1" dirty="0" err="1"/>
              <a:t>Monnet</a:t>
            </a:r>
            <a:r>
              <a:rPr lang="it-IT" sz="1400" b="1" dirty="0"/>
              <a:t>: Divenire europei: la dimensione sociale dell'integrazione europea.</a:t>
            </a:r>
          </a:p>
          <a:p>
            <a:pPr marL="0" lvl="0" indent="0" algn="ctr">
              <a:spcAft>
                <a:spcPts val="0"/>
              </a:spcAft>
              <a:buNone/>
            </a:pPr>
            <a:r>
              <a:rPr lang="it-IT" sz="1400" i="1" dirty="0"/>
              <a:t>Dal paradigma funzionalista al paradigma cosmopolita riflessivo.</a:t>
            </a:r>
          </a:p>
          <a:p>
            <a:pPr marL="0" lvl="0" indent="0" algn="ctr">
              <a:spcAft>
                <a:spcPts val="0"/>
              </a:spcAft>
              <a:buNone/>
            </a:pPr>
            <a:r>
              <a:rPr lang="it-IT" sz="1400" dirty="0"/>
              <a:t>Prof. Massimo Pendenza  </a:t>
            </a:r>
            <a:r>
              <a:rPr lang="it-IT" sz="1400" dirty="0" smtClean="0"/>
              <a:t>22 </a:t>
            </a:r>
            <a:r>
              <a:rPr lang="it-IT" sz="1400" dirty="0"/>
              <a:t>aprile </a:t>
            </a:r>
            <a:r>
              <a:rPr lang="it-IT" sz="1400" dirty="0" smtClean="0"/>
              <a:t>2016</a:t>
            </a:r>
            <a:endParaRPr lang="it-IT" sz="1400" dirty="0"/>
          </a:p>
        </p:txBody>
      </p:sp>
      <p:sp>
        <p:nvSpPr>
          <p:cNvPr id="8" name="Titolo 7"/>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a:t/>
            </a:r>
            <a:br>
              <a:rPr lang="it-IT" sz="2000"/>
            </a:br>
            <a:r>
              <a:rPr lang="it-IT" sz="2000"/>
              <a:t/>
            </a:r>
            <a:br>
              <a:rPr lang="it-IT" sz="2000"/>
            </a:br>
            <a:r>
              <a:rPr lang="it-IT" sz="2000"/>
              <a:t>Jean Monnet – Centro Studi Europei</a:t>
            </a:r>
            <a:br>
              <a:rPr lang="it-IT" sz="2000"/>
            </a:br>
            <a:r>
              <a:rPr lang="it-IT" sz="1600"/>
              <a:t>Dipartimento di Scienze Politiche, Sociali e della Comunicazione</a:t>
            </a:r>
            <a:r>
              <a:rPr lang="it-IT" sz="2000"/>
              <a:t/>
            </a:r>
            <a:br>
              <a:rPr lang="it-IT" sz="2000"/>
            </a:br>
            <a:r>
              <a:rPr lang="it-IT" sz="1800"/>
              <a:t>Università di Salerno</a:t>
            </a:r>
          </a:p>
        </p:txBody>
      </p:sp>
      <p:pic>
        <p:nvPicPr>
          <p:cNvPr id="9" name="Immagine 8"/>
          <p:cNvPicPr>
            <a:picLocks noChangeAspect="1"/>
          </p:cNvPicPr>
          <p:nvPr/>
        </p:nvPicPr>
        <p:blipFill>
          <a:blip r:embed="rId3">
            <a:lum/>
            <a:alphaModFix/>
          </a:blip>
          <a:srcRect/>
          <a:stretch>
            <a:fillRect/>
          </a:stretch>
        </p:blipFill>
        <p:spPr>
          <a:xfrm>
            <a:off x="4716000" y="149040"/>
            <a:ext cx="648000" cy="534960"/>
          </a:xfrm>
          <a:prstGeom prst="rect">
            <a:avLst/>
          </a:prstGeom>
          <a:noFill/>
          <a:ln>
            <a:noFill/>
          </a:ln>
        </p:spPr>
      </p:pic>
      <p:pic>
        <p:nvPicPr>
          <p:cNvPr id="10" name="Immagine 9"/>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1" name="Immagine 10"/>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2" name="Immagine 11"/>
          <p:cNvPicPr>
            <a:picLocks noChangeAspect="1"/>
          </p:cNvPicPr>
          <p:nvPr/>
        </p:nvPicPr>
        <p:blipFill>
          <a:blip r:embed="rId3">
            <a:lum/>
            <a:alphaModFix/>
          </a:blip>
          <a:srcRect/>
          <a:stretch>
            <a:fillRect/>
          </a:stretch>
        </p:blipFill>
        <p:spPr>
          <a:xfrm>
            <a:off x="4716000" y="149040"/>
            <a:ext cx="756000" cy="570960"/>
          </a:xfrm>
          <a:prstGeom prst="rect">
            <a:avLst/>
          </a:prstGeom>
          <a:noFill/>
          <a:ln>
            <a:noFill/>
          </a:ln>
        </p:spPr>
      </p:pic>
      <p:sp>
        <p:nvSpPr>
          <p:cNvPr id="13" name="Titolo 12"/>
          <p:cNvSpPr txBox="1">
            <a:spLocks noGrp="1"/>
          </p:cNvSpPr>
          <p:nvPr>
            <p:ph type="title" idx="4294967295"/>
          </p:nvPr>
        </p:nvSpPr>
        <p:spPr>
          <a:xfrm>
            <a:off x="288000" y="72000"/>
            <a:ext cx="9576000" cy="1584000"/>
          </a:xfrm>
          <a:solidFill>
            <a:srgbClr val="9999FF"/>
          </a:solidFill>
        </p:spPr>
        <p:txBody>
          <a:bodyPr>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buNone/>
            </a:pPr>
            <a:r>
              <a:rPr lang="it-IT" sz="2000" dirty="0"/>
              <a:t/>
            </a:r>
            <a:br>
              <a:rPr lang="it-IT" sz="2000" dirty="0"/>
            </a:br>
            <a:r>
              <a:rPr lang="it-IT" sz="2000" dirty="0"/>
              <a:t/>
            </a:r>
            <a:br>
              <a:rPr lang="it-IT" sz="2000" dirty="0"/>
            </a:br>
            <a:r>
              <a:rPr lang="it-IT" sz="2000" dirty="0"/>
              <a:t>Jean </a:t>
            </a:r>
            <a:r>
              <a:rPr lang="it-IT" sz="2000" dirty="0" err="1"/>
              <a:t>Monnet</a:t>
            </a:r>
            <a:r>
              <a:rPr lang="it-IT" sz="2000" dirty="0"/>
              <a:t> – Centro Studi Europei</a:t>
            </a:r>
            <a:br>
              <a:rPr lang="it-IT" sz="2000" dirty="0"/>
            </a:br>
            <a:r>
              <a:rPr lang="it-IT" sz="1600" dirty="0"/>
              <a:t>Dipartimento di Scienze Politiche, Sociali e della Comunicazione</a:t>
            </a:r>
            <a:r>
              <a:rPr lang="it-IT" sz="2000" dirty="0"/>
              <a:t/>
            </a:r>
            <a:br>
              <a:rPr lang="it-IT" sz="2000" dirty="0"/>
            </a:br>
            <a:r>
              <a:rPr lang="it-IT" sz="1800" dirty="0"/>
              <a:t>Università di Salerno</a:t>
            </a:r>
          </a:p>
        </p:txBody>
      </p:sp>
      <p:pic>
        <p:nvPicPr>
          <p:cNvPr id="14" name="Immagine 13"/>
          <p:cNvPicPr>
            <a:picLocks noChangeAspect="1"/>
          </p:cNvPicPr>
          <p:nvPr/>
        </p:nvPicPr>
        <p:blipFill>
          <a:blip r:embed="rId4">
            <a:lum/>
            <a:alphaModFix/>
          </a:blip>
          <a:srcRect/>
          <a:stretch>
            <a:fillRect/>
          </a:stretch>
        </p:blipFill>
        <p:spPr>
          <a:xfrm>
            <a:off x="8424000" y="360000"/>
            <a:ext cx="1152000" cy="1073520"/>
          </a:xfrm>
          <a:prstGeom prst="rect">
            <a:avLst/>
          </a:prstGeom>
          <a:noFill/>
          <a:ln>
            <a:noFill/>
          </a:ln>
        </p:spPr>
      </p:pic>
      <p:pic>
        <p:nvPicPr>
          <p:cNvPr id="15" name="Immagine 14"/>
          <p:cNvPicPr>
            <a:picLocks noChangeAspect="1"/>
          </p:cNvPicPr>
          <p:nvPr/>
        </p:nvPicPr>
        <p:blipFill>
          <a:blip r:embed="rId5">
            <a:lum/>
            <a:alphaModFix/>
          </a:blip>
          <a:srcRect/>
          <a:stretch>
            <a:fillRect/>
          </a:stretch>
        </p:blipFill>
        <p:spPr>
          <a:xfrm>
            <a:off x="576000" y="432000"/>
            <a:ext cx="875159" cy="864000"/>
          </a:xfrm>
          <a:prstGeom prst="rect">
            <a:avLst/>
          </a:prstGeom>
          <a:noFill/>
          <a:ln>
            <a:noFill/>
          </a:ln>
        </p:spPr>
      </p:pic>
      <p:pic>
        <p:nvPicPr>
          <p:cNvPr id="16" name="Immagine 15"/>
          <p:cNvPicPr>
            <a:picLocks noChangeAspect="1"/>
          </p:cNvPicPr>
          <p:nvPr/>
        </p:nvPicPr>
        <p:blipFill>
          <a:blip r:embed="rId6">
            <a:lum/>
            <a:alphaModFix/>
          </a:blip>
          <a:srcRect/>
          <a:stretch>
            <a:fillRect/>
          </a:stretch>
        </p:blipFill>
        <p:spPr>
          <a:xfrm>
            <a:off x="5517536" y="206280"/>
            <a:ext cx="1539000" cy="441719"/>
          </a:xfrm>
          <a:prstGeom prst="rect">
            <a:avLst/>
          </a:prstGeom>
          <a:noFill/>
          <a:ln>
            <a:noFill/>
          </a:ln>
        </p:spPr>
      </p:pic>
      <p:sp>
        <p:nvSpPr>
          <p:cNvPr id="17" name="Segnaposto testo 3"/>
          <p:cNvSpPr txBox="1">
            <a:spLocks/>
          </p:cNvSpPr>
          <p:nvPr/>
        </p:nvSpPr>
        <p:spPr>
          <a:xfrm>
            <a:off x="355800" y="2411685"/>
            <a:ext cx="9323400" cy="3693319"/>
          </a:xfrm>
          <a:prstGeom prst="rect">
            <a:avLst/>
          </a:prstGeom>
          <a:noFill/>
          <a:ln>
            <a:noFill/>
          </a:ln>
        </p:spPr>
        <p:txBody>
          <a:bodyPr wrap="square" lIns="0" tIns="0" rIns="0" bIns="0">
            <a:spAutoFit/>
          </a:bodyPr>
          <a:lstStyle>
            <a:defPPr marL="432000" lvl="0" indent="-324000">
              <a:spcBef>
                <a:spcPts val="0"/>
              </a:spcBef>
              <a:spcAft>
                <a:spcPts val="1417"/>
              </a:spcAft>
              <a:buSzPct val="45000"/>
              <a:buFont typeface="StarSymbol"/>
              <a:buNone/>
              <a:defRPr lang="it-IT" sz="3200" b="0" i="0" u="none" strike="noStrike" kern="1200">
                <a:ln>
                  <a:noFill/>
                </a:ln>
                <a:latin typeface="Arial" pitchFamily="18"/>
                <a:ea typeface="Microsoft YaHei" pitchFamily="2"/>
                <a:cs typeface="Mangal" pitchFamily="2"/>
              </a:defRPr>
            </a:defPPr>
            <a:lvl1pPr marL="432000" lvl="0" indent="-324000" rtl="0" hangingPunct="0">
              <a:spcBef>
                <a:spcPts val="0"/>
              </a:spcBef>
              <a:spcAft>
                <a:spcPts val="1417"/>
              </a:spcAft>
              <a:buSzPct val="45000"/>
              <a:buFont typeface="StarSymbol"/>
              <a:buChar char="●"/>
              <a:tabLst/>
              <a:defRPr lang="it-IT" sz="3200" b="0" i="0" u="none" strike="noStrike" kern="1200">
                <a:ln>
                  <a:noFill/>
                </a:ln>
                <a:latin typeface="Arial" pitchFamily="18"/>
                <a:ea typeface="Microsoft YaHei" pitchFamily="2"/>
                <a:cs typeface="Mangal" pitchFamily="2"/>
              </a:defRPr>
            </a:lvl1pPr>
            <a:lvl2pPr marL="864000" lvl="1" indent="-324000">
              <a:spcBef>
                <a:spcPts val="0"/>
              </a:spcBef>
              <a:spcAft>
                <a:spcPts val="1134"/>
              </a:spcAft>
              <a:buSzPct val="75000"/>
              <a:buFont typeface="StarSymbol"/>
              <a:buChar char="–"/>
              <a:defRPr lang="it-IT" sz="2800" b="0" i="0" u="none" strike="noStrike" kern="1200">
                <a:ln>
                  <a:noFill/>
                </a:ln>
                <a:latin typeface="Arial" pitchFamily="18"/>
                <a:ea typeface="Microsoft YaHei" pitchFamily="2"/>
                <a:cs typeface="Mangal" pitchFamily="2"/>
              </a:defRPr>
            </a:lvl2pPr>
            <a:lvl3pPr marL="1295999" lvl="2" indent="-288000">
              <a:spcBef>
                <a:spcPts val="0"/>
              </a:spcBef>
              <a:spcAft>
                <a:spcPts val="850"/>
              </a:spcAft>
              <a:buSzPct val="45000"/>
              <a:buFont typeface="StarSymbol"/>
              <a:buChar char="●"/>
              <a:defRPr lang="it-IT" sz="2400" b="0" i="0" u="none" strike="noStrike" kern="1200">
                <a:ln>
                  <a:noFill/>
                </a:ln>
                <a:latin typeface="Arial" pitchFamily="18"/>
                <a:ea typeface="Microsoft YaHei" pitchFamily="2"/>
                <a:cs typeface="Mangal" pitchFamily="2"/>
              </a:defRPr>
            </a:lvl3pPr>
            <a:lvl4pPr marL="1728000" lvl="3" indent="-216000">
              <a:spcBef>
                <a:spcPts val="0"/>
              </a:spcBef>
              <a:spcAft>
                <a:spcPts val="567"/>
              </a:spcAft>
              <a:buSzPct val="75000"/>
              <a:buFont typeface="StarSymbol"/>
              <a:buChar char="–"/>
              <a:defRPr lang="it-IT" sz="2000" b="0" i="0" u="none" strike="noStrike" kern="1200">
                <a:ln>
                  <a:noFill/>
                </a:ln>
                <a:latin typeface="Arial" pitchFamily="18"/>
                <a:ea typeface="Microsoft YaHei" pitchFamily="2"/>
                <a:cs typeface="Mangal" pitchFamily="2"/>
              </a:defRPr>
            </a:lvl4pPr>
            <a:lvl5pPr marL="2160000" lvl="4"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5pPr>
            <a:lvl6pPr marL="2592000" lvl="5"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6pPr>
            <a:lvl7pPr marL="3024000" lvl="6"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7pPr>
            <a:lvl8pPr marL="3456000" lvl="7"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8pPr>
            <a:lvl9pPr marL="3887999" lvl="8" indent="-216000">
              <a:spcBef>
                <a:spcPts val="0"/>
              </a:spcBef>
              <a:spcAft>
                <a:spcPts val="283"/>
              </a:spcAft>
              <a:buSzPct val="45000"/>
              <a:buFont typeface="StarSymbol"/>
              <a:buChar char="●"/>
              <a:defRPr lang="it-IT" sz="2000" b="0" i="0" u="none" strike="noStrike" kern="1200">
                <a:ln>
                  <a:noFill/>
                </a:ln>
                <a:latin typeface="Arial" pitchFamily="18"/>
                <a:ea typeface="Microsoft YaHei" pitchFamily="2"/>
                <a:cs typeface="Mangal" pitchFamily="2"/>
              </a:defRPr>
            </a:lvl9pPr>
          </a:lstStyle>
          <a:p>
            <a:pPr marL="531813" indent="-423863">
              <a:spcAft>
                <a:spcPts val="0"/>
              </a:spcAft>
              <a:buNone/>
            </a:pPr>
            <a:r>
              <a:rPr lang="it-IT" dirty="0" smtClean="0">
                <a:solidFill>
                  <a:sysClr val="windowText" lastClr="000000"/>
                </a:solidFill>
              </a:rPr>
              <a:t>I. L’Europeizzazione cosmopolita di G. </a:t>
            </a:r>
            <a:r>
              <a:rPr lang="it-IT" dirty="0" err="1" smtClean="0">
                <a:solidFill>
                  <a:sysClr val="windowText" lastClr="000000"/>
                </a:solidFill>
              </a:rPr>
              <a:t>Delanty</a:t>
            </a:r>
            <a:endParaRPr lang="it-IT" dirty="0" smtClean="0">
              <a:solidFill>
                <a:sysClr val="windowText" lastClr="000000"/>
              </a:solidFill>
            </a:endParaRPr>
          </a:p>
          <a:p>
            <a:pPr marL="531813" indent="-423863">
              <a:spcAft>
                <a:spcPts val="0"/>
              </a:spcAft>
              <a:buNone/>
            </a:pPr>
            <a:endParaRPr lang="it-IT" sz="2000" i="1" dirty="0" smtClean="0">
              <a:solidFill>
                <a:sysClr val="windowText" lastClr="000000"/>
              </a:solidFill>
            </a:endParaRPr>
          </a:p>
          <a:p>
            <a:pPr marL="531813" indent="-423863">
              <a:spcAft>
                <a:spcPts val="0"/>
              </a:spcAft>
              <a:buNone/>
            </a:pPr>
            <a:r>
              <a:rPr lang="it-IT" sz="2000" i="1" dirty="0" smtClean="0">
                <a:solidFill>
                  <a:sysClr val="windowText" lastClr="000000"/>
                </a:solidFill>
              </a:rPr>
              <a:t>Sintesi</a:t>
            </a:r>
          </a:p>
          <a:p>
            <a:pPr marL="0" indent="0">
              <a:spcAft>
                <a:spcPts val="0"/>
              </a:spcAft>
              <a:buNone/>
            </a:pPr>
            <a:r>
              <a:rPr lang="it-IT" sz="2800" dirty="0" smtClean="0">
                <a:solidFill>
                  <a:sysClr val="windowText" lastClr="000000"/>
                </a:solidFill>
              </a:rPr>
              <a:t>Nazione, Europa e comunità cosmopolita</a:t>
            </a:r>
          </a:p>
          <a:p>
            <a:pPr marL="450850" indent="-450850">
              <a:spcAft>
                <a:spcPts val="0"/>
              </a:spcAft>
              <a:buNone/>
            </a:pPr>
            <a:r>
              <a:rPr lang="it-IT" sz="2800" i="1" dirty="0" smtClean="0">
                <a:solidFill>
                  <a:sysClr val="windowText" lastClr="000000"/>
                </a:solidFill>
              </a:rPr>
              <a:t>i)</a:t>
            </a:r>
            <a:r>
              <a:rPr lang="it-IT" sz="2800" dirty="0" smtClean="0">
                <a:solidFill>
                  <a:sysClr val="windowText" lastClr="000000"/>
                </a:solidFill>
              </a:rPr>
              <a:t> Rivalutazione dell’idea di nazione</a:t>
            </a:r>
          </a:p>
          <a:p>
            <a:pPr marL="450850" indent="-450850">
              <a:spcAft>
                <a:spcPts val="0"/>
              </a:spcAft>
              <a:buNone/>
            </a:pPr>
            <a:r>
              <a:rPr lang="it-IT" sz="2800" i="1" dirty="0" smtClean="0">
                <a:solidFill>
                  <a:sysClr val="windowText" lastClr="000000"/>
                </a:solidFill>
              </a:rPr>
              <a:t>ii) </a:t>
            </a:r>
            <a:r>
              <a:rPr lang="it-IT" sz="2800" dirty="0" smtClean="0">
                <a:solidFill>
                  <a:sysClr val="windowText" lastClr="000000"/>
                </a:solidFill>
              </a:rPr>
              <a:t>Apertura verso l’altro imposta dai processi di globalizzazione</a:t>
            </a:r>
          </a:p>
          <a:p>
            <a:pPr marL="450850" indent="-450850">
              <a:spcAft>
                <a:spcPts val="0"/>
              </a:spcAft>
              <a:buNone/>
            </a:pPr>
            <a:r>
              <a:rPr lang="it-IT" sz="2800" i="1" dirty="0" smtClean="0">
                <a:solidFill>
                  <a:sysClr val="windowText" lastClr="000000"/>
                </a:solidFill>
              </a:rPr>
              <a:t>iii)</a:t>
            </a:r>
            <a:r>
              <a:rPr lang="it-IT" sz="2800" dirty="0" smtClean="0">
                <a:solidFill>
                  <a:sysClr val="windowText" lastClr="000000"/>
                </a:solidFill>
              </a:rPr>
              <a:t> </a:t>
            </a:r>
            <a:r>
              <a:rPr lang="it-IT" sz="2800" dirty="0" smtClean="0"/>
              <a:t>Esistenza </a:t>
            </a:r>
            <a:r>
              <a:rPr lang="it-IT" sz="2800" dirty="0"/>
              <a:t>di una relazione riflessiva tra forze </a:t>
            </a:r>
            <a:endParaRPr lang="it-IT" sz="2800" dirty="0" smtClean="0"/>
          </a:p>
          <a:p>
            <a:pPr marL="450850" indent="-450850">
              <a:spcAft>
                <a:spcPts val="0"/>
              </a:spcAft>
              <a:buNone/>
            </a:pPr>
            <a:r>
              <a:rPr lang="it-IT" sz="2800" dirty="0"/>
              <a:t>	</a:t>
            </a:r>
            <a:r>
              <a:rPr lang="it-IT" sz="2800" dirty="0" smtClean="0"/>
              <a:t>nazionali </a:t>
            </a:r>
            <a:r>
              <a:rPr lang="it-IT" sz="2800" dirty="0"/>
              <a:t>e </a:t>
            </a:r>
            <a:r>
              <a:rPr lang="it-IT" sz="2800" dirty="0" smtClean="0"/>
              <a:t>globali</a:t>
            </a:r>
            <a:endParaRPr lang="it-IT" sz="2800" dirty="0">
              <a:solidFill>
                <a:sysClr val="windowText" lastClr="000000"/>
              </a:solidFill>
            </a:endParaRPr>
          </a:p>
        </p:txBody>
      </p:sp>
      <p:pic>
        <p:nvPicPr>
          <p:cNvPr id="18" name="Picture 2" descr="C:\Users\Proprietario\Documents\1. UNIVERSITA'\2. Eventi\Iniziative\Loghi\logo_di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09763" y="124957"/>
            <a:ext cx="1914525" cy="61912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Proprietario\Desktop\Delanty.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12334" y="3131764"/>
            <a:ext cx="1563665" cy="2356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502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593</TotalTime>
  <Words>1493</Words>
  <Application>Microsoft Office PowerPoint</Application>
  <PresentationFormat>Personalizzato</PresentationFormat>
  <Paragraphs>200</Paragraphs>
  <Slides>16</Slides>
  <Notes>16</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16</vt:i4>
      </vt:variant>
    </vt:vector>
  </HeadingPairs>
  <TitlesOfParts>
    <vt:vector size="25" baseType="lpstr">
      <vt:lpstr>Arial Unicode MS</vt:lpstr>
      <vt:lpstr>Microsoft YaHei</vt:lpstr>
      <vt:lpstr>Arial</vt:lpstr>
      <vt:lpstr>Calibri</vt:lpstr>
      <vt:lpstr>Mangal</vt:lpstr>
      <vt:lpstr>StarSymbol</vt:lpstr>
      <vt:lpstr>Tahoma</vt:lpstr>
      <vt:lpstr>Times New Roman</vt:lpstr>
      <vt:lpstr>Predefinito</vt:lpstr>
      <vt:lpstr>Jean Monnet – Centro Studi Europei Dipartimento di Scienze Politiche, Sociali e della Comunicazione Università di Salerno</vt:lpstr>
      <vt:lpstr>Jean Monnet – Centro Studi Europei Dipartimento di Scienze Politiche, Sociali e della Comunicazione Università di Salerno</vt:lpstr>
      <vt:lpstr>Jean Monnet – Centro Studi Europei Dipartimento di Scienze Politiche, Sociali e della Comunicazione Università di Salerno</vt:lpstr>
      <vt:lpstr>Jean Monnet – Centro Studi Europei Dipartimento di Scienze Politiche, Sociali e della Comunicazione Università di Salerno</vt:lpstr>
      <vt:lpstr>Jean Monnet – Centro Studi Europei Dipartimento di Scienze Politiche, Sociali e della Comunicazione Università di Salerno</vt:lpstr>
      <vt:lpstr>Jean Monnet – Centro Studi Europei Dipartimento di Scienze Politiche, Sociali e della Comunicazione Università di Salerno</vt:lpstr>
      <vt:lpstr>Jean Monnet – Centro Studi Europei Dipartimento di Scienze Politiche, Sociali e della Comunicazione Università di Salerno</vt:lpstr>
      <vt:lpstr>Jean Monnet – Centro Studi Europei Dipartimento di Scienze Politiche, Sociali e della Comunicazione Università di Salerno</vt:lpstr>
      <vt:lpstr>Jean Monnet – Centro Studi Europei Dipartimento di Scienze Politiche, Sociali e della Comunicazione Università di Salerno</vt:lpstr>
      <vt:lpstr>Jean Monnet – Centro Studi Europei Dipartimento di Scienze Politiche, Sociali e della Comunicazione Università di Salerno</vt:lpstr>
      <vt:lpstr>Jean Monnet – Centro Studi Europei Dipartimento di Scienze Politiche, Sociali e della Comunicazione Università di Salerno</vt:lpstr>
      <vt:lpstr>Jean Monnet – Centro Studi Europei Dipartimento di Scienze Politiche, Sociali e della Comunicazione Università di Salerno</vt:lpstr>
      <vt:lpstr>Jean Monnet – Centro Studi Europei Dipartimento di Scienze Politiche, Sociali e della Comunicazione Università di Salerno</vt:lpstr>
      <vt:lpstr>Jean Monnet – Centro Studi Europei Dipartimento di Scienze Politiche, Sociali e della Comunicazione Università di Salerno</vt:lpstr>
      <vt:lpstr>Jean Monnet – Centro Studi Europei Dipartimento di Scienze Politiche, Sociali e della Comunicazione Università di Salerno</vt:lpstr>
      <vt:lpstr>Jean Monnet – Centro Studi Europei Dipartimento di Scienze Politiche, Sociali e della Comunicazione Università di Salerno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 Centro Studi Europei Dipartimento di Scienze Politiche, Sociali e della Comunicazione Università di Salerno</dc:title>
  <dc:creator>Proprietario</dc:creator>
  <cp:lastModifiedBy>Admin</cp:lastModifiedBy>
  <cp:revision>82</cp:revision>
  <cp:lastPrinted>2015-03-31T17:15:00Z</cp:lastPrinted>
  <dcterms:modified xsi:type="dcterms:W3CDTF">2016-04-18T08:33:18Z</dcterms:modified>
</cp:coreProperties>
</file>