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61" r:id="rId3"/>
    <p:sldId id="293" r:id="rId4"/>
    <p:sldId id="294" r:id="rId5"/>
    <p:sldId id="292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</p:sldIdLst>
  <p:sldSz cx="10080625" cy="7559675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06" y="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34149" cy="496800"/>
          </a:xfrm>
          <a:prstGeom prst="rect">
            <a:avLst/>
          </a:prstGeom>
          <a:noFill/>
          <a:ln>
            <a:noFill/>
          </a:ln>
        </p:spPr>
        <p:txBody>
          <a:bodyPr vert="horz" wrap="none" lIns="82359" tIns="41180" rIns="82359" bIns="41180" anchorCtr="0" compatLnSpc="0"/>
          <a:lstStyle/>
          <a:p>
            <a:pPr hangingPunct="0">
              <a:defRPr sz="1400"/>
            </a:pPr>
            <a:endParaRPr lang="it-IT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3826983" y="0"/>
            <a:ext cx="2934149" cy="496800"/>
          </a:xfrm>
          <a:prstGeom prst="rect">
            <a:avLst/>
          </a:prstGeom>
          <a:noFill/>
          <a:ln>
            <a:noFill/>
          </a:ln>
        </p:spPr>
        <p:txBody>
          <a:bodyPr vert="horz" wrap="none" lIns="82359" tIns="41180" rIns="82359" bIns="41180" anchorCtr="0" compatLnSpc="0"/>
          <a:lstStyle/>
          <a:p>
            <a:pPr algn="r" hangingPunct="0">
              <a:defRPr sz="1400"/>
            </a:pPr>
            <a:endParaRPr lang="it-IT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9445552"/>
            <a:ext cx="2934149" cy="496800"/>
          </a:xfrm>
          <a:prstGeom prst="rect">
            <a:avLst/>
          </a:prstGeom>
          <a:noFill/>
          <a:ln>
            <a:noFill/>
          </a:ln>
        </p:spPr>
        <p:txBody>
          <a:bodyPr vert="horz" wrap="none" lIns="82359" tIns="41180" rIns="82359" bIns="41180" anchor="b" anchorCtr="0" compatLnSpc="0"/>
          <a:lstStyle/>
          <a:p>
            <a:pPr hangingPunct="0">
              <a:defRPr sz="1400"/>
            </a:pPr>
            <a:endParaRPr lang="it-IT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26983" y="9445552"/>
            <a:ext cx="2934149" cy="496800"/>
          </a:xfrm>
          <a:prstGeom prst="rect">
            <a:avLst/>
          </a:prstGeom>
          <a:noFill/>
          <a:ln>
            <a:noFill/>
          </a:ln>
        </p:spPr>
        <p:txBody>
          <a:bodyPr vert="horz" wrap="none" lIns="82359" tIns="41180" rIns="82359" bIns="41180" anchor="b" anchorCtr="0" compatLnSpc="0"/>
          <a:lstStyle/>
          <a:p>
            <a:pPr algn="r" hangingPunct="0">
              <a:defRPr sz="1400"/>
            </a:pPr>
            <a:fld id="{CC79F901-3143-47A4-919C-2877FBAB043D}" type="slidenum">
              <a:pPr algn="r" hangingPunct="0">
                <a:defRPr sz="1400"/>
              </a:pPr>
              <a:t>‹N›</a:t>
            </a:fld>
            <a:endParaRPr lang="it-IT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81603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55650"/>
            <a:ext cx="4967287" cy="372745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676145" y="4722609"/>
            <a:ext cx="5408841" cy="44738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34149" cy="49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3826983" y="0"/>
            <a:ext cx="2934149" cy="49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9445552"/>
            <a:ext cx="2934149" cy="49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it-IT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3826983" y="9445552"/>
            <a:ext cx="2934149" cy="49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it-IT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86095A0-AED5-4FAF-938E-5DA6EA48A0CE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2928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216000" marR="0" indent="-216000" rtl="0" hangingPunct="0">
      <a:tabLst/>
      <a:defRPr lang="it-IT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278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469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494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581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95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5548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3364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0051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462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92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358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549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770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036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388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314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2908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5219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95350" y="755650"/>
            <a:ext cx="4968875" cy="3727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6145" y="4722609"/>
            <a:ext cx="5408841" cy="4474209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887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AC713E-DDD3-4CDD-B6F2-91220DD2791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62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1C6E0-BB78-4AAB-A065-67E4475DFFC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83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9C8787-6894-4C08-A5E1-DB33EC1FE8D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34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7346ED-08FB-4937-AE97-5950FA1E713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88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3A7931-F4F7-42AE-A70F-E90B446CB13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75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03EB48-FC55-4A8D-98D4-C417C74C9B0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88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CF9C90-A3F8-4685-BF16-F8819AA31CF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22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CFDB35-1DD7-45A5-BF6B-13627C51FE4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57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32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B851C1-15F5-43C2-8A5B-F05C81BBE0A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72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6C523B-1631-4255-B8C8-46D1B0A7686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2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it-IT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E3898A2-6003-4867-8B62-CB72E7216C80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hangingPunct="0">
        <a:tabLst/>
        <a:defRPr lang="it-IT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it-IT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700936" y="2123653"/>
            <a:ext cx="9144840" cy="3672408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>
              <a:spcAft>
                <a:spcPts val="0"/>
              </a:spcAft>
              <a:buNone/>
            </a:pPr>
            <a:r>
              <a:rPr lang="it-IT" sz="2400" b="1" dirty="0"/>
              <a:t>I. Studi sociologici dell’integrazione europea</a:t>
            </a:r>
            <a:endParaRPr lang="it-IT" sz="2400" dirty="0"/>
          </a:p>
          <a:p>
            <a:pPr algn="ctr">
              <a:spcAft>
                <a:spcPts val="0"/>
              </a:spcAft>
              <a:buNone/>
            </a:pPr>
            <a:endParaRPr lang="it-IT" sz="2400" i="1" u="sng" dirty="0"/>
          </a:p>
          <a:p>
            <a:pPr algn="ctr">
              <a:spcAft>
                <a:spcPts val="0"/>
              </a:spcAft>
              <a:buNone/>
            </a:pPr>
            <a:r>
              <a:rPr lang="it-IT" sz="2400" i="1" u="sng" dirty="0" smtClean="0"/>
              <a:t>Sesta </a:t>
            </a:r>
            <a:r>
              <a:rPr lang="it-IT" sz="2400" i="1" u="sng" dirty="0"/>
              <a:t>giornata</a:t>
            </a:r>
          </a:p>
          <a:p>
            <a:pPr marL="108000" indent="0" algn="ctr">
              <a:buNone/>
            </a:pPr>
            <a:r>
              <a:rPr lang="it-IT" sz="1800" dirty="0" smtClean="0"/>
              <a:t>6 Maggio 2016, </a:t>
            </a:r>
            <a:r>
              <a:rPr lang="it-IT" sz="1800" dirty="0"/>
              <a:t>ore </a:t>
            </a:r>
            <a:r>
              <a:rPr lang="it-IT" sz="1800" dirty="0" smtClean="0"/>
              <a:t>14 - 18</a:t>
            </a:r>
            <a:endParaRPr lang="it-IT" sz="1800" dirty="0"/>
          </a:p>
          <a:p>
            <a:pPr marL="108000" indent="0" algn="ctr">
              <a:spcAft>
                <a:spcPts val="0"/>
              </a:spcAft>
              <a:buNone/>
            </a:pPr>
            <a:r>
              <a:rPr lang="it-IT" sz="2400" b="1" i="1" dirty="0"/>
              <a:t>Processi di europeizzazione (3)</a:t>
            </a:r>
          </a:p>
          <a:p>
            <a:pPr marL="108000" indent="0" algn="ctr">
              <a:spcAft>
                <a:spcPts val="0"/>
              </a:spcAft>
              <a:buNone/>
            </a:pPr>
            <a:r>
              <a:rPr lang="it-IT" sz="2400" b="1" i="1" dirty="0"/>
              <a:t>L’Europa in simboli</a:t>
            </a:r>
          </a:p>
          <a:p>
            <a:pPr marL="108000" indent="0" algn="ctr">
              <a:buNone/>
            </a:pPr>
            <a:endParaRPr lang="it-IT" sz="2000" i="1" dirty="0" smtClean="0"/>
          </a:p>
          <a:p>
            <a:pPr marL="108000" indent="0" algn="ctr">
              <a:buNone/>
            </a:pPr>
            <a:r>
              <a:rPr lang="it-IT" sz="2000" i="1" dirty="0" smtClean="0"/>
              <a:t>Dr. Dario Verderame</a:t>
            </a:r>
            <a:endParaRPr lang="it-IT" sz="2000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131400" y="6552000"/>
            <a:ext cx="9732600" cy="430887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1 Aprile – 9 Maggio 2016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66728" y="242281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6957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163641"/>
            <a:ext cx="9793088" cy="449651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Componente simbolica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 algn="just">
              <a:spcAft>
                <a:spcPts val="0"/>
              </a:spcAft>
              <a:buNone/>
            </a:pPr>
            <a:r>
              <a:rPr lang="it-IT" sz="2000" dirty="0"/>
              <a:t>Il </a:t>
            </a:r>
            <a:r>
              <a:rPr lang="it-IT" sz="2000" dirty="0" smtClean="0"/>
              <a:t>rituale ha </a:t>
            </a:r>
            <a:r>
              <a:rPr lang="it-IT" sz="2000" dirty="0"/>
              <a:t>come caratteristica definitoria il fatto di essere un’azione simbolica. La sua “materia prima” sono i simboli che esso mette in pratica nel corso di performance particolari. </a:t>
            </a:r>
            <a:endParaRPr lang="it-IT" sz="2000" dirty="0" smtClean="0"/>
          </a:p>
          <a:p>
            <a:pPr>
              <a:spcAft>
                <a:spcPts val="0"/>
              </a:spcAft>
              <a:buNone/>
            </a:pPr>
            <a:endParaRPr lang="it-IT" sz="2000" dirty="0"/>
          </a:p>
          <a:p>
            <a:pPr>
              <a:spcAft>
                <a:spcPts val="0"/>
              </a:spcAft>
              <a:buNone/>
            </a:pPr>
            <a:r>
              <a:rPr lang="it-IT" sz="2000" dirty="0" smtClean="0"/>
              <a:t>Natura dinamica del simbolismo rituale;</a:t>
            </a:r>
          </a:p>
          <a:p>
            <a:pPr algn="just">
              <a:spcAft>
                <a:spcPts val="0"/>
              </a:spcAft>
              <a:buNone/>
            </a:pPr>
            <a:r>
              <a:rPr lang="it-IT" sz="2000" dirty="0" smtClean="0"/>
              <a:t>Consenso </a:t>
            </a:r>
            <a:r>
              <a:rPr lang="it-IT" sz="2000" dirty="0"/>
              <a:t>fatico: </a:t>
            </a:r>
            <a:r>
              <a:rPr lang="it-IT" sz="2000" dirty="0" smtClean="0"/>
              <a:t>«non </a:t>
            </a:r>
            <a:r>
              <a:rPr lang="it-IT" sz="2000" dirty="0"/>
              <a:t>si è d’accordo su ciò che il simbolo vuole dire ma si è d’accordo nel riconoscergli un potere semiotico» (</a:t>
            </a:r>
            <a:r>
              <a:rPr lang="it-IT" sz="2000" dirty="0" smtClean="0"/>
              <a:t>Eco).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/>
              <a:t>Parte 2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46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163641"/>
            <a:ext cx="9793088" cy="449651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Componente estetico-corporea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 algn="just">
              <a:spcAft>
                <a:spcPts val="0"/>
              </a:spcAft>
              <a:buNone/>
            </a:pPr>
            <a:r>
              <a:rPr lang="it-IT" sz="2400" dirty="0"/>
              <a:t>La sincronizzazione che il rito promuove attraverso la ripetizione di gesti, posture, ecc., non è tanto il frutto di una “ragione verbale” o del potere unificante esercitato dai simboli che esso evoca, ma deriva dalla corporeità, intesa come modalità originaria e </a:t>
            </a:r>
            <a:r>
              <a:rPr lang="it-IT" sz="2400" dirty="0" err="1"/>
              <a:t>pre</a:t>
            </a:r>
            <a:r>
              <a:rPr lang="it-IT" sz="2400" dirty="0"/>
              <a:t>-linguistica di rapportarsi al </a:t>
            </a:r>
            <a:r>
              <a:rPr lang="it-IT" sz="2400" dirty="0" smtClean="0"/>
              <a:t>mondo. </a:t>
            </a:r>
            <a:endParaRPr lang="it-IT" sz="2400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/>
              <a:t>Parte </a:t>
            </a:r>
            <a:r>
              <a:rPr lang="it-IT" sz="2000" b="1" cap="small" dirty="0" smtClean="0"/>
              <a:t>2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469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163641"/>
            <a:ext cx="9793088" cy="449651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Rituale e solidarietà inclusive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>
              <a:spcAft>
                <a:spcPts val="0"/>
              </a:spcAft>
              <a:buNone/>
            </a:pPr>
            <a:r>
              <a:rPr lang="it-IT" sz="2400" dirty="0" smtClean="0"/>
              <a:t>La </a:t>
            </a:r>
            <a:r>
              <a:rPr lang="it-IT" sz="2400" dirty="0"/>
              <a:t>socialità prodotta dai riti non necessariamente assume i tratti della chiusura e dell’esclusione </a:t>
            </a:r>
            <a:r>
              <a:rPr lang="it-IT" sz="2400" dirty="0" smtClean="0"/>
              <a:t>identitarie</a:t>
            </a:r>
          </a:p>
          <a:p>
            <a:pPr>
              <a:spcAft>
                <a:spcPts val="0"/>
              </a:spcAft>
              <a:buNone/>
            </a:pPr>
            <a:endParaRPr lang="it-IT" sz="2400" dirty="0"/>
          </a:p>
          <a:p>
            <a:pPr>
              <a:spcAft>
                <a:spcPts val="0"/>
              </a:spcAft>
              <a:buNone/>
            </a:pPr>
            <a:r>
              <a:rPr lang="it-IT" sz="2400" dirty="0" smtClean="0"/>
              <a:t>Tre modelli</a:t>
            </a:r>
          </a:p>
          <a:p>
            <a:pPr>
              <a:spcAft>
                <a:spcPts val="0"/>
              </a:spcAft>
              <a:buNone/>
            </a:pPr>
            <a:endParaRPr lang="it-IT" sz="2400" dirty="0" smtClean="0"/>
          </a:p>
          <a:p>
            <a:pPr>
              <a:spcAft>
                <a:spcPts val="0"/>
              </a:spcAft>
            </a:pPr>
            <a:r>
              <a:rPr lang="it-IT" sz="2400" dirty="0" smtClean="0"/>
              <a:t>Ponte (cornice)</a:t>
            </a:r>
          </a:p>
          <a:p>
            <a:pPr>
              <a:spcAft>
                <a:spcPts val="0"/>
              </a:spcAft>
            </a:pPr>
            <a:r>
              <a:rPr lang="it-IT" sz="2400" dirty="0" smtClean="0"/>
              <a:t>Amplificazione (simbolismo)</a:t>
            </a:r>
          </a:p>
          <a:p>
            <a:pPr>
              <a:spcAft>
                <a:spcPts val="0"/>
              </a:spcAft>
            </a:pPr>
            <a:r>
              <a:rPr lang="it-IT" sz="2400" dirty="0" smtClean="0"/>
              <a:t>Estensione (corporeità)</a:t>
            </a:r>
            <a:endParaRPr lang="it-IT" sz="2400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/>
              <a:t>Parte 2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91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448991"/>
            <a:ext cx="9793088" cy="421116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Rituale e paradigmi analitici dell’identità europea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 algn="just">
              <a:spcAft>
                <a:spcPts val="0"/>
              </a:spcAft>
            </a:pPr>
            <a:r>
              <a:rPr lang="it-IT" sz="2400" b="1" dirty="0" smtClean="0"/>
              <a:t>Il paradigma </a:t>
            </a:r>
            <a:r>
              <a:rPr lang="it-IT" sz="2400" b="1" dirty="0" err="1" smtClean="0"/>
              <a:t>essenzialista</a:t>
            </a:r>
            <a:r>
              <a:rPr lang="it-IT" sz="2400" b="1" dirty="0" smtClean="0"/>
              <a:t> </a:t>
            </a:r>
            <a:r>
              <a:rPr lang="it-IT" sz="2400" dirty="0" smtClean="0"/>
              <a:t>(A.D. Smith)</a:t>
            </a:r>
            <a:endParaRPr lang="it-IT" sz="2400" dirty="0"/>
          </a:p>
          <a:p>
            <a:pPr algn="just">
              <a:spcAft>
                <a:spcPts val="0"/>
              </a:spcAft>
            </a:pPr>
            <a:r>
              <a:rPr lang="it-IT" sz="2400" b="1" dirty="0" smtClean="0"/>
              <a:t>Il paradigma </a:t>
            </a:r>
            <a:r>
              <a:rPr lang="it-IT" sz="2400" b="1" dirty="0" err="1" smtClean="0"/>
              <a:t>costruzionista</a:t>
            </a:r>
            <a:r>
              <a:rPr lang="it-IT" sz="2400" b="1" dirty="0" smtClean="0"/>
              <a:t> </a:t>
            </a:r>
            <a:r>
              <a:rPr lang="it-IT" sz="2400" dirty="0" smtClean="0"/>
              <a:t>(E.J. </a:t>
            </a:r>
            <a:r>
              <a:rPr lang="it-IT" sz="2400" dirty="0" err="1" smtClean="0"/>
              <a:t>Hobsbawm</a:t>
            </a:r>
            <a:r>
              <a:rPr lang="it-IT" sz="2400" dirty="0" smtClean="0"/>
              <a:t>)</a:t>
            </a:r>
            <a:r>
              <a:rPr lang="it-IT" sz="2400" dirty="0"/>
              <a:t> </a:t>
            </a:r>
            <a:r>
              <a:rPr lang="it-IT" sz="2400" dirty="0" smtClean="0"/>
              <a:t>«L’invenzione </a:t>
            </a:r>
            <a:r>
              <a:rPr lang="it-IT" sz="2400" dirty="0"/>
              <a:t>di una tradizione è essenzialmente un processo di ritualizzazione e formalizzazione caratterizzato dal riferimento al passato, se non altro </a:t>
            </a:r>
            <a:r>
              <a:rPr lang="it-IT" sz="2400" dirty="0" smtClean="0"/>
              <a:t>perché </a:t>
            </a:r>
            <a:r>
              <a:rPr lang="it-IT" sz="2400" dirty="0"/>
              <a:t>impone la ripetitività» </a:t>
            </a:r>
            <a:r>
              <a:rPr lang="it-IT" sz="2400" dirty="0" smtClean="0"/>
              <a:t>(1983, 6).</a:t>
            </a:r>
          </a:p>
          <a:p>
            <a:pPr algn="just">
              <a:spcAft>
                <a:spcPts val="0"/>
              </a:spcAft>
            </a:pPr>
            <a:r>
              <a:rPr lang="it-IT" sz="2400" b="1" dirty="0"/>
              <a:t>Paradigma «civico»</a:t>
            </a:r>
            <a:r>
              <a:rPr lang="it-IT" sz="2400" dirty="0"/>
              <a:t>. </a:t>
            </a:r>
            <a:r>
              <a:rPr lang="it-IT" sz="2400" dirty="0" smtClean="0"/>
              <a:t>(Habermas) L’identità </a:t>
            </a:r>
            <a:r>
              <a:rPr lang="it-IT" sz="2400" dirty="0"/>
              <a:t>europea </a:t>
            </a:r>
            <a:r>
              <a:rPr lang="it-IT" sz="2400" dirty="0" smtClean="0"/>
              <a:t>è un’identità </a:t>
            </a:r>
            <a:r>
              <a:rPr lang="it-IT" sz="2400" dirty="0"/>
              <a:t>politica e non culturale</a:t>
            </a:r>
            <a:endParaRPr lang="it-IT" sz="2400" dirty="0" smtClean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 smtClean="0"/>
              <a:t>Parte 3 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019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448991"/>
            <a:ext cx="9793088" cy="421116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it-IT" sz="2000" b="1" dirty="0"/>
              <a:t>La trappola dell’autenticità</a:t>
            </a:r>
          </a:p>
          <a:p>
            <a:pPr>
              <a:spcAft>
                <a:spcPts val="0"/>
              </a:spcAft>
              <a:buNone/>
            </a:pPr>
            <a:r>
              <a:rPr lang="it-IT" sz="2000" i="1" dirty="0" smtClean="0"/>
              <a:t>Rinunciare a paragonare normativamente </a:t>
            </a:r>
            <a:r>
              <a:rPr lang="it-IT" sz="2000" i="1" dirty="0" err="1" smtClean="0"/>
              <a:t>nation</a:t>
            </a:r>
            <a:r>
              <a:rPr lang="it-IT" sz="2000" i="1" dirty="0"/>
              <a:t>-</a:t>
            </a:r>
            <a:r>
              <a:rPr lang="it-IT" sz="2000" i="1" dirty="0" smtClean="0"/>
              <a:t>building e Europe-building</a:t>
            </a:r>
          </a:p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000" b="1" dirty="0" smtClean="0"/>
              <a:t>Le comunità immaginate </a:t>
            </a:r>
            <a:r>
              <a:rPr lang="it-IT" sz="2000" dirty="0" smtClean="0"/>
              <a:t>(Anderson 1983)</a:t>
            </a:r>
            <a:endParaRPr lang="it-IT" sz="2000" dirty="0"/>
          </a:p>
          <a:p>
            <a:pPr>
              <a:spcAft>
                <a:spcPts val="0"/>
              </a:spcAft>
              <a:buNone/>
            </a:pPr>
            <a:r>
              <a:rPr lang="it-IT" sz="2000" dirty="0"/>
              <a:t>«le comunità devono essere distinte </a:t>
            </a:r>
            <a:r>
              <a:rPr lang="it-IT" sz="2000" b="1" dirty="0"/>
              <a:t>non dallo loro falsità/genuinità</a:t>
            </a:r>
            <a:r>
              <a:rPr lang="it-IT" sz="2000" dirty="0"/>
              <a:t>, ma dallo </a:t>
            </a:r>
            <a:r>
              <a:rPr lang="it-IT" sz="2000" b="1" dirty="0"/>
              <a:t>stile in cui esse sono immaginate</a:t>
            </a:r>
            <a:r>
              <a:rPr lang="it-IT" sz="2000" dirty="0"/>
              <a:t>» </a:t>
            </a:r>
            <a:r>
              <a:rPr lang="it-IT" sz="2000" dirty="0" smtClean="0"/>
              <a:t>(p. 35</a:t>
            </a:r>
            <a:r>
              <a:rPr lang="it-IT" sz="2000" dirty="0"/>
              <a:t>)</a:t>
            </a:r>
            <a:endParaRPr lang="it-IT" sz="2000" dirty="0" smtClean="0"/>
          </a:p>
          <a:p>
            <a:pPr>
              <a:spcAft>
                <a:spcPts val="0"/>
              </a:spcAft>
              <a:buNone/>
            </a:pPr>
            <a:endParaRPr lang="it-IT" sz="2000" dirty="0" smtClean="0"/>
          </a:p>
          <a:p>
            <a:pPr>
              <a:spcAft>
                <a:spcPts val="0"/>
              </a:spcAft>
              <a:buNone/>
            </a:pPr>
            <a:r>
              <a:rPr lang="it-IT" sz="2000" dirty="0" smtClean="0"/>
              <a:t>«[</a:t>
            </a:r>
            <a:r>
              <a:rPr lang="it-IT" sz="2000" dirty="0"/>
              <a:t>O]</a:t>
            </a:r>
            <a:r>
              <a:rPr lang="it-IT" sz="2000" dirty="0" err="1"/>
              <a:t>gni</a:t>
            </a:r>
            <a:r>
              <a:rPr lang="it-IT" sz="2000" dirty="0"/>
              <a:t> partecipante al rito [della lettura del giornale] è comunque ben conscio che la cerimonia che sta praticando viene replicata da migliaia (o milioni) di altri, della cui esistenza è certo, ma della cui identità non ha la minima idea. Inoltre, tale cerimonia viene ripetuta incessantemente a intervalli giornalieri, o </a:t>
            </a:r>
            <a:r>
              <a:rPr lang="it-IT" sz="2000" dirty="0" err="1"/>
              <a:t>semigiornalieri</a:t>
            </a:r>
            <a:r>
              <a:rPr lang="it-IT" sz="2000" dirty="0"/>
              <a:t>, per tutto il calendario. Quale raffigurazione più vivida della secolare, storicamente cadenzata, comunità immaginaria</a:t>
            </a:r>
            <a:r>
              <a:rPr lang="it-IT" sz="2000" dirty="0" smtClean="0"/>
              <a:t>?» (</a:t>
            </a:r>
            <a:r>
              <a:rPr lang="it-IT" sz="2000" dirty="0"/>
              <a:t>p</a:t>
            </a:r>
            <a:r>
              <a:rPr lang="it-IT" sz="2000" dirty="0" smtClean="0"/>
              <a:t>, </a:t>
            </a:r>
            <a:r>
              <a:rPr lang="it-IT" sz="2000" dirty="0"/>
              <a:t>50). </a:t>
            </a:r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 smtClean="0"/>
              <a:t>Parte 3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63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448991"/>
            <a:ext cx="9793088" cy="421116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Performance rituali europee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>
              <a:spcAft>
                <a:spcPts val="0"/>
              </a:spcAft>
              <a:buNone/>
            </a:pPr>
            <a:r>
              <a:rPr lang="it-IT" sz="2400" dirty="0" smtClean="0"/>
              <a:t>Tre condizioni</a:t>
            </a:r>
          </a:p>
          <a:p>
            <a:pPr>
              <a:spcAft>
                <a:spcPts val="0"/>
              </a:spcAft>
              <a:buNone/>
            </a:pPr>
            <a:endParaRPr lang="it-IT" sz="2400" dirty="0" smtClean="0"/>
          </a:p>
          <a:p>
            <a:pPr>
              <a:spcAft>
                <a:spcPts val="0"/>
              </a:spcAft>
            </a:pPr>
            <a:r>
              <a:rPr lang="it-IT" sz="2400" dirty="0" err="1" smtClean="0"/>
              <a:t>Deterritorializzazione</a:t>
            </a:r>
            <a:endParaRPr lang="it-IT" sz="2400" dirty="0" smtClean="0"/>
          </a:p>
          <a:p>
            <a:pPr>
              <a:spcAft>
                <a:spcPts val="0"/>
              </a:spcAft>
            </a:pPr>
            <a:r>
              <a:rPr lang="it-IT" sz="2400" dirty="0" smtClean="0"/>
              <a:t>Orientamento rituale</a:t>
            </a:r>
          </a:p>
          <a:p>
            <a:pPr>
              <a:spcAft>
                <a:spcPts val="0"/>
              </a:spcAft>
            </a:pPr>
            <a:r>
              <a:rPr lang="it-IT" sz="2400" dirty="0" smtClean="0"/>
              <a:t>«Altro immaginato»: Connotazione europea</a:t>
            </a:r>
            <a:endParaRPr lang="it-IT" sz="2400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 smtClean="0"/>
              <a:t>Parte 4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41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448991"/>
            <a:ext cx="9793088" cy="421116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Performance </a:t>
            </a:r>
            <a:r>
              <a:rPr lang="it-IT" sz="2800" b="1" dirty="0"/>
              <a:t>rituali </a:t>
            </a:r>
            <a:r>
              <a:rPr lang="it-IT" sz="2800" b="1" dirty="0" smtClean="0"/>
              <a:t>europee: modelli e casi studio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Modello «ponte»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>
              <a:spcAft>
                <a:spcPts val="0"/>
              </a:spcAft>
            </a:pPr>
            <a:r>
              <a:rPr lang="it-IT" sz="2800" dirty="0" smtClean="0"/>
              <a:t>Riti calcistici europei</a:t>
            </a:r>
          </a:p>
          <a:p>
            <a:pPr>
              <a:spcAft>
                <a:spcPts val="0"/>
              </a:spcAft>
            </a:pPr>
            <a:r>
              <a:rPr lang="it-IT" sz="2800" dirty="0" smtClean="0"/>
              <a:t>Capitali europee della cultura</a:t>
            </a:r>
          </a:p>
          <a:p>
            <a:pPr>
              <a:spcAft>
                <a:spcPts val="0"/>
              </a:spcAft>
            </a:pPr>
            <a:r>
              <a:rPr lang="it-IT" sz="2800" dirty="0" err="1" smtClean="0"/>
              <a:t>European</a:t>
            </a:r>
            <a:r>
              <a:rPr lang="it-IT" sz="2800" dirty="0" smtClean="0"/>
              <a:t> Song Contest</a:t>
            </a:r>
            <a:endParaRPr lang="it-IT" sz="2800" dirty="0"/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 smtClean="0"/>
              <a:t>Parte 4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15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448991"/>
            <a:ext cx="9793088" cy="421116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Performance </a:t>
            </a:r>
            <a:r>
              <a:rPr lang="it-IT" sz="2800" b="1" dirty="0"/>
              <a:t>rituali europee: modelli e casi studio</a:t>
            </a:r>
          </a:p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Modello «estensivo»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>
              <a:spcAft>
                <a:spcPts val="0"/>
              </a:spcAft>
            </a:pPr>
            <a:r>
              <a:rPr lang="it-IT" sz="2800" dirty="0" smtClean="0"/>
              <a:t>Festival europei. </a:t>
            </a:r>
          </a:p>
          <a:p>
            <a:pPr>
              <a:spcAft>
                <a:spcPts val="0"/>
              </a:spcAft>
            </a:pPr>
            <a:r>
              <a:rPr lang="it-IT" sz="2800" dirty="0" smtClean="0"/>
              <a:t>Il Festival d’Europa di Firenze.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 smtClean="0"/>
              <a:t>Parte 4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2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448991"/>
            <a:ext cx="9793088" cy="421116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Performance </a:t>
            </a:r>
            <a:r>
              <a:rPr lang="it-IT" sz="2800" b="1" dirty="0"/>
              <a:t>rituali europee: modelli e casi </a:t>
            </a:r>
            <a:r>
              <a:rPr lang="it-IT" sz="2800" b="1" dirty="0" smtClean="0"/>
              <a:t>studio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Modello «amplificativo»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>
              <a:spcAft>
                <a:spcPts val="0"/>
              </a:spcAft>
            </a:pPr>
            <a:r>
              <a:rPr lang="it-IT" sz="2800" dirty="0" smtClean="0"/>
              <a:t>La costruzione di memorie collettive europee</a:t>
            </a:r>
          </a:p>
          <a:p>
            <a:pPr>
              <a:spcAft>
                <a:spcPts val="0"/>
              </a:spcAft>
            </a:pPr>
            <a:r>
              <a:rPr lang="en-US" sz="2800" dirty="0"/>
              <a:t>European Holocaust Memorial Day  (27 </a:t>
            </a:r>
            <a:r>
              <a:rPr lang="en-US" sz="2800" dirty="0" err="1"/>
              <a:t>Gennaio</a:t>
            </a:r>
            <a:r>
              <a:rPr lang="en-US" sz="2800" dirty="0"/>
              <a:t>)</a:t>
            </a:r>
            <a:endParaRPr lang="it-IT" sz="2800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 smtClean="0"/>
              <a:t>Parte 4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219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448991"/>
            <a:ext cx="9793088" cy="421116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it-IT" sz="2400" b="1" dirty="0"/>
              <a:t> </a:t>
            </a:r>
            <a:r>
              <a:rPr lang="it-IT" sz="2400" b="1" dirty="0" smtClean="0"/>
              <a:t>Per concludere …</a:t>
            </a:r>
          </a:p>
          <a:p>
            <a:pPr>
              <a:spcAft>
                <a:spcPts val="0"/>
              </a:spcAft>
              <a:buNone/>
            </a:pPr>
            <a:endParaRPr lang="it-IT" sz="2000" b="1" dirty="0"/>
          </a:p>
          <a:p>
            <a:pPr algn="just">
              <a:spcAft>
                <a:spcPts val="0"/>
              </a:spcAft>
              <a:buNone/>
            </a:pPr>
            <a:r>
              <a:rPr lang="it-IT" sz="2000" dirty="0" smtClean="0"/>
              <a:t>L’Europa </a:t>
            </a:r>
            <a:r>
              <a:rPr lang="it-IT" sz="2000" dirty="0"/>
              <a:t>può essere pensata come un esercizio che attori individuali e collettivi compiono di allineamento al frame, alla “cornice europea”, attraverso la quale la relazione con l’alterità viene a essere organizzata, assumendo così diverse </a:t>
            </a:r>
            <a:r>
              <a:rPr lang="it-IT" sz="2000" dirty="0" smtClean="0"/>
              <a:t>configurazioni.</a:t>
            </a:r>
          </a:p>
          <a:p>
            <a:pPr algn="just">
              <a:spcAft>
                <a:spcPts val="0"/>
              </a:spcAft>
              <a:buNone/>
            </a:pPr>
            <a:endParaRPr lang="it-IT" sz="2000" dirty="0"/>
          </a:p>
          <a:p>
            <a:pPr algn="just">
              <a:spcAft>
                <a:spcPts val="0"/>
              </a:spcAft>
              <a:buNone/>
            </a:pPr>
            <a:r>
              <a:rPr lang="it-IT" sz="2000" dirty="0"/>
              <a:t>Si </a:t>
            </a:r>
            <a:r>
              <a:rPr lang="it-IT" sz="2000" dirty="0" smtClean="0"/>
              <a:t>tratta di </a:t>
            </a:r>
            <a:r>
              <a:rPr lang="it-IT" sz="2000" dirty="0"/>
              <a:t>performance che risultano </a:t>
            </a:r>
            <a:r>
              <a:rPr lang="it-IT" sz="2000" b="1" dirty="0"/>
              <a:t>ancora deboli </a:t>
            </a:r>
            <a:r>
              <a:rPr lang="it-IT" sz="2000" dirty="0"/>
              <a:t>in termini di partecipazione emotiva e cognitiva o che appaiono </a:t>
            </a:r>
            <a:r>
              <a:rPr lang="it-IT" sz="2000" b="1" dirty="0"/>
              <a:t>riflessivamente poco strutturate </a:t>
            </a:r>
            <a:r>
              <a:rPr lang="it-IT" sz="2000" dirty="0"/>
              <a:t>rispetto alla costruzione di un comune orizzonte di significato con al centro l’Europa. In ogni modo, esse offrono un’evidente testimonianza degli </a:t>
            </a:r>
            <a:r>
              <a:rPr lang="it-IT" sz="2000" b="1" dirty="0"/>
              <a:t>“stili” attraverso i quali l’Europa viene immaginata </a:t>
            </a:r>
            <a:r>
              <a:rPr lang="it-IT" sz="2000" dirty="0"/>
              <a:t>e delle modalità attraverso le quali essa potrebbe esserlo in futuro.</a:t>
            </a:r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 smtClean="0"/>
              <a:t>Parte 4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01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163641"/>
            <a:ext cx="9793088" cy="449651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dirty="0" smtClean="0"/>
          </a:p>
          <a:p>
            <a:pPr>
              <a:spcAft>
                <a:spcPts val="0"/>
              </a:spcAft>
              <a:buNone/>
            </a:pPr>
            <a:r>
              <a:rPr lang="it-IT" sz="2800" dirty="0" smtClean="0"/>
              <a:t>Obiettivo: il </a:t>
            </a:r>
            <a:r>
              <a:rPr lang="it-IT" sz="2800" dirty="0"/>
              <a:t>concetto di </a:t>
            </a:r>
            <a:r>
              <a:rPr lang="it-IT" sz="2800" dirty="0" smtClean="0"/>
              <a:t>rito e lo studio </a:t>
            </a:r>
            <a:r>
              <a:rPr lang="it-IT" sz="2800" dirty="0"/>
              <a:t>dell’Europa contemporanea. </a:t>
            </a:r>
            <a:endParaRPr lang="it-IT" sz="2800" dirty="0" smtClean="0"/>
          </a:p>
          <a:p>
            <a:pPr>
              <a:spcAft>
                <a:spcPts val="0"/>
              </a:spcAft>
              <a:buNone/>
            </a:pPr>
            <a:endParaRPr lang="it-IT" sz="2400" dirty="0" smtClean="0"/>
          </a:p>
          <a:p>
            <a:pPr>
              <a:spcAft>
                <a:spcPts val="0"/>
              </a:spcAft>
              <a:buNone/>
            </a:pPr>
            <a:r>
              <a:rPr lang="it-IT" sz="2400" dirty="0" smtClean="0"/>
              <a:t>Quanto </a:t>
            </a:r>
            <a:r>
              <a:rPr lang="it-IT" sz="2400" dirty="0"/>
              <a:t>può essere utile a questo scopo la nozione di rito e le teorie che la riguardano? </a:t>
            </a:r>
            <a:endParaRPr lang="it-IT" sz="2400" dirty="0" smtClean="0"/>
          </a:p>
          <a:p>
            <a:pPr>
              <a:spcAft>
                <a:spcPts val="0"/>
              </a:spcAft>
              <a:buNone/>
            </a:pPr>
            <a:r>
              <a:rPr lang="it-IT" sz="2400" dirty="0" smtClean="0"/>
              <a:t>Rispetto </a:t>
            </a:r>
            <a:r>
              <a:rPr lang="it-IT" sz="2400" dirty="0"/>
              <a:t>a una società europea in formazione, vi sono performance rituali che ne segnalano la maturazione e qual è la loro </a:t>
            </a:r>
            <a:r>
              <a:rPr lang="it-IT" sz="2400" dirty="0" smtClean="0"/>
              <a:t>natura?</a:t>
            </a:r>
            <a:endParaRPr lang="it-IT" sz="2400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/>
              <a:t>Performance 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51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163641"/>
            <a:ext cx="9793088" cy="449651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108000" indent="0">
              <a:spcAft>
                <a:spcPts val="0"/>
              </a:spcAft>
              <a:buNone/>
            </a:pPr>
            <a:r>
              <a:rPr lang="it-IT" sz="1800" b="1" dirty="0" smtClean="0"/>
              <a:t>Parte </a:t>
            </a:r>
            <a:r>
              <a:rPr lang="it-IT" sz="1800" b="1" dirty="0"/>
              <a:t>1</a:t>
            </a:r>
          </a:p>
          <a:p>
            <a:pPr>
              <a:spcAft>
                <a:spcPts val="0"/>
              </a:spcAft>
            </a:pPr>
            <a:r>
              <a:rPr lang="it-IT" sz="2800" b="1" dirty="0" smtClean="0"/>
              <a:t>Una </a:t>
            </a:r>
            <a:r>
              <a:rPr lang="it-IT" sz="2800" b="1" dirty="0"/>
              <a:t>prospettiva culturale </a:t>
            </a:r>
            <a:r>
              <a:rPr lang="it-IT" sz="2800" b="1" dirty="0" smtClean="0"/>
              <a:t>sull’Europa;</a:t>
            </a:r>
          </a:p>
          <a:p>
            <a:pPr marL="108000" indent="0">
              <a:spcAft>
                <a:spcPts val="0"/>
              </a:spcAft>
              <a:buNone/>
            </a:pPr>
            <a:endParaRPr lang="it-IT" sz="2800" b="1" dirty="0" smtClean="0"/>
          </a:p>
          <a:p>
            <a:pPr marL="108000" indent="0">
              <a:spcAft>
                <a:spcPts val="0"/>
              </a:spcAft>
              <a:buNone/>
            </a:pPr>
            <a:r>
              <a:rPr lang="it-IT" sz="1800" b="1" dirty="0"/>
              <a:t>Parte 2</a:t>
            </a:r>
          </a:p>
          <a:p>
            <a:pPr>
              <a:spcAft>
                <a:spcPts val="0"/>
              </a:spcAft>
            </a:pPr>
            <a:r>
              <a:rPr lang="it-IT" sz="2800" b="1" dirty="0" smtClean="0"/>
              <a:t>Rituale e solidarietà </a:t>
            </a:r>
            <a:r>
              <a:rPr lang="it-IT" sz="2800" b="1" dirty="0"/>
              <a:t>di tipo inclusivo;</a:t>
            </a:r>
          </a:p>
          <a:p>
            <a:pPr marL="108000" indent="0">
              <a:spcAft>
                <a:spcPts val="0"/>
              </a:spcAft>
              <a:buNone/>
            </a:pPr>
            <a:endParaRPr lang="it-IT" sz="2800" b="1" dirty="0" smtClean="0"/>
          </a:p>
          <a:p>
            <a:pPr marL="108000" indent="0">
              <a:spcAft>
                <a:spcPts val="0"/>
              </a:spcAft>
              <a:buNone/>
            </a:pPr>
            <a:r>
              <a:rPr lang="it-IT" sz="1800" b="1" dirty="0" smtClean="0"/>
              <a:t>Parte 3</a:t>
            </a:r>
          </a:p>
          <a:p>
            <a:pPr>
              <a:spcAft>
                <a:spcPts val="0"/>
              </a:spcAft>
            </a:pPr>
            <a:r>
              <a:rPr lang="it-IT" sz="2800" b="1" dirty="0" smtClean="0"/>
              <a:t>Rituale e paradigmi analitici dell’identità europea;</a:t>
            </a:r>
          </a:p>
          <a:p>
            <a:pPr marL="108000" indent="0">
              <a:spcAft>
                <a:spcPts val="0"/>
              </a:spcAft>
              <a:buNone/>
            </a:pPr>
            <a:endParaRPr lang="it-IT" sz="2800" b="1" dirty="0" smtClean="0"/>
          </a:p>
          <a:p>
            <a:pPr marL="108000" indent="0">
              <a:spcAft>
                <a:spcPts val="0"/>
              </a:spcAft>
              <a:buNone/>
            </a:pPr>
            <a:r>
              <a:rPr lang="it-IT" sz="1800" b="1" dirty="0"/>
              <a:t>Parte 4</a:t>
            </a:r>
          </a:p>
          <a:p>
            <a:pPr>
              <a:spcAft>
                <a:spcPts val="0"/>
              </a:spcAft>
            </a:pPr>
            <a:r>
              <a:rPr lang="it-IT" sz="2800" b="1" dirty="0" smtClean="0"/>
              <a:t>Performance rituali europee.</a:t>
            </a:r>
            <a:endParaRPr lang="it-IT" sz="2800" b="1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/>
              <a:t>Performance 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54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163641"/>
            <a:ext cx="9793088" cy="449651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Tre </a:t>
            </a:r>
            <a:r>
              <a:rPr lang="it-IT" sz="2800" b="1" dirty="0"/>
              <a:t>modi di intendere la sfera culturale: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>
              <a:spcAft>
                <a:spcPts val="0"/>
              </a:spcAft>
              <a:buNone/>
            </a:pPr>
            <a:r>
              <a:rPr lang="it-IT" sz="2800" dirty="0" smtClean="0"/>
              <a:t>A. Il </a:t>
            </a:r>
            <a:r>
              <a:rPr lang="it-IT" sz="2800" dirty="0"/>
              <a:t>“luogo” entro il quale si producono il particolarismo e la </a:t>
            </a:r>
            <a:r>
              <a:rPr lang="it-IT" sz="2800" dirty="0" smtClean="0"/>
              <a:t>differenza;</a:t>
            </a:r>
            <a:endParaRPr lang="it-IT" sz="2800" dirty="0"/>
          </a:p>
          <a:p>
            <a:pPr>
              <a:spcAft>
                <a:spcPts val="0"/>
              </a:spcAft>
              <a:buNone/>
            </a:pPr>
            <a:endParaRPr lang="it-IT" sz="2800" dirty="0"/>
          </a:p>
          <a:p>
            <a:pPr>
              <a:spcAft>
                <a:spcPts val="0"/>
              </a:spcAft>
              <a:buNone/>
            </a:pPr>
            <a:r>
              <a:rPr lang="it-IT" sz="2800" dirty="0" smtClean="0"/>
              <a:t>B. Il suo carattere </a:t>
            </a:r>
            <a:r>
              <a:rPr lang="it-IT" sz="2800" dirty="0"/>
              <a:t>strumentale e “manipolatorio</a:t>
            </a:r>
            <a:r>
              <a:rPr lang="it-IT" sz="2800" dirty="0" smtClean="0"/>
              <a:t>”;</a:t>
            </a:r>
            <a:endParaRPr lang="it-IT" sz="2800" dirty="0"/>
          </a:p>
          <a:p>
            <a:pPr>
              <a:spcAft>
                <a:spcPts val="0"/>
              </a:spcAft>
              <a:buNone/>
            </a:pPr>
            <a:endParaRPr lang="it-IT" sz="2800" dirty="0"/>
          </a:p>
          <a:p>
            <a:pPr>
              <a:spcAft>
                <a:spcPts val="0"/>
              </a:spcAft>
              <a:buNone/>
            </a:pPr>
            <a:r>
              <a:rPr lang="it-IT" sz="2800" dirty="0"/>
              <a:t>C</a:t>
            </a:r>
            <a:r>
              <a:rPr lang="it-IT" sz="2800" dirty="0" smtClean="0"/>
              <a:t>. Spazio </a:t>
            </a:r>
            <a:r>
              <a:rPr lang="it-IT" sz="2800" dirty="0" err="1"/>
              <a:t>pre</a:t>
            </a:r>
            <a:r>
              <a:rPr lang="it-IT" sz="2800" dirty="0"/>
              <a:t>-riflessivo dell’agire </a:t>
            </a:r>
            <a:r>
              <a:rPr lang="it-IT" sz="2800" dirty="0" smtClean="0"/>
              <a:t>sociale.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/>
              <a:t>Parte 1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78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163641"/>
            <a:ext cx="9793088" cy="449651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Tre modi di concepire l’identità europea e la sua dimensione simbolico-culturale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>
              <a:spcAft>
                <a:spcPts val="0"/>
              </a:spcAft>
              <a:buNone/>
            </a:pPr>
            <a:r>
              <a:rPr lang="it-IT" sz="1800" dirty="0" smtClean="0"/>
              <a:t>A.1. L’identità europea concepita </a:t>
            </a:r>
            <a:r>
              <a:rPr lang="it-IT" sz="1800" dirty="0"/>
              <a:t>i</a:t>
            </a:r>
            <a:r>
              <a:rPr lang="it-IT" sz="1800" dirty="0" smtClean="0"/>
              <a:t>n </a:t>
            </a:r>
            <a:r>
              <a:rPr lang="it-IT" sz="1800" dirty="0"/>
              <a:t>termini </a:t>
            </a:r>
            <a:r>
              <a:rPr lang="it-IT" sz="1800" dirty="0" smtClean="0"/>
              <a:t>essenzialistici. La “scoperta</a:t>
            </a:r>
            <a:r>
              <a:rPr lang="it-IT" sz="1800" dirty="0"/>
              <a:t>” dei tratti culturali ritenuti espressione dell’essenza della civiltà </a:t>
            </a:r>
            <a:r>
              <a:rPr lang="it-IT" sz="1800" dirty="0" smtClean="0"/>
              <a:t>europea.</a:t>
            </a:r>
          </a:p>
          <a:p>
            <a:pPr>
              <a:spcAft>
                <a:spcPts val="0"/>
              </a:spcAft>
              <a:buNone/>
            </a:pPr>
            <a:endParaRPr lang="it-IT" sz="1800" dirty="0" smtClean="0"/>
          </a:p>
          <a:p>
            <a:pPr>
              <a:spcAft>
                <a:spcPts val="0"/>
              </a:spcAft>
              <a:buNone/>
            </a:pPr>
            <a:r>
              <a:rPr lang="it-IT" sz="1800" dirty="0"/>
              <a:t>B.1. Il simbolismo, implicito o esplicito, legato al processo di integrazione europea </a:t>
            </a:r>
            <a:r>
              <a:rPr lang="it-IT" sz="1800" dirty="0" smtClean="0"/>
              <a:t>è </a:t>
            </a:r>
            <a:r>
              <a:rPr lang="it-IT" sz="1800" dirty="0"/>
              <a:t>il frutto di una strategia elitaria che mira, attraverso forme “sottili” di </a:t>
            </a:r>
            <a:r>
              <a:rPr lang="it-IT" sz="1800" dirty="0" smtClean="0"/>
              <a:t>cooptazione, alla </a:t>
            </a:r>
            <a:r>
              <a:rPr lang="it-IT" sz="1800" dirty="0"/>
              <a:t>costruzione del </a:t>
            </a:r>
            <a:r>
              <a:rPr lang="it-IT" sz="1800" dirty="0" smtClean="0"/>
              <a:t>consenso;</a:t>
            </a:r>
          </a:p>
          <a:p>
            <a:pPr>
              <a:spcAft>
                <a:spcPts val="0"/>
              </a:spcAft>
              <a:buNone/>
            </a:pPr>
            <a:endParaRPr lang="it-IT" sz="1800" dirty="0"/>
          </a:p>
          <a:p>
            <a:pPr>
              <a:spcAft>
                <a:spcPts val="0"/>
              </a:spcAft>
              <a:buNone/>
            </a:pPr>
            <a:r>
              <a:rPr lang="it-IT" sz="1800" dirty="0" smtClean="0"/>
              <a:t>C.1</a:t>
            </a:r>
            <a:r>
              <a:rPr lang="it-IT" sz="1800" dirty="0"/>
              <a:t>. </a:t>
            </a:r>
            <a:r>
              <a:rPr lang="it-IT" sz="1800" dirty="0" smtClean="0"/>
              <a:t>L’identificazione con i simboli europei: un </a:t>
            </a:r>
            <a:r>
              <a:rPr lang="it-IT" sz="1800" dirty="0"/>
              <a:t>“europeismo banale”, “sub-conscio</a:t>
            </a:r>
            <a:r>
              <a:rPr lang="it-IT" sz="1800" dirty="0" smtClean="0"/>
              <a:t>”. </a:t>
            </a:r>
            <a:endParaRPr lang="it-IT" sz="1800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/>
              <a:t>Parte 1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44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163641"/>
            <a:ext cx="9793088" cy="449651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Svolta culturale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>
              <a:spcAft>
                <a:spcPts val="0"/>
              </a:spcAft>
            </a:pPr>
            <a:r>
              <a:rPr lang="it-IT" sz="2800" dirty="0" smtClean="0"/>
              <a:t>La cultura da sistema </a:t>
            </a:r>
            <a:r>
              <a:rPr lang="it-IT" sz="2800" dirty="0"/>
              <a:t>coerente di valori </a:t>
            </a:r>
            <a:r>
              <a:rPr lang="it-IT" sz="2800" dirty="0" smtClean="0"/>
              <a:t>a </a:t>
            </a:r>
            <a:r>
              <a:rPr lang="it-IT" sz="2800" dirty="0"/>
              <a:t>una «cassetta degli attrezzi</a:t>
            </a:r>
            <a:r>
              <a:rPr lang="it-IT" sz="2800" dirty="0" smtClean="0"/>
              <a:t>»</a:t>
            </a:r>
            <a:r>
              <a:rPr lang="it-IT" sz="2800" dirty="0"/>
              <a:t> (Swidler </a:t>
            </a:r>
            <a:r>
              <a:rPr lang="it-IT" sz="2800" dirty="0" smtClean="0"/>
              <a:t>1986)</a:t>
            </a:r>
          </a:p>
          <a:p>
            <a:pPr>
              <a:spcAft>
                <a:spcPts val="0"/>
              </a:spcAft>
            </a:pPr>
            <a:endParaRPr lang="it-IT" sz="2800" dirty="0"/>
          </a:p>
          <a:p>
            <a:pPr>
              <a:spcAft>
                <a:spcPts val="0"/>
              </a:spcAft>
            </a:pPr>
            <a:r>
              <a:rPr lang="it-IT" sz="2800" dirty="0" smtClean="0"/>
              <a:t>Riconoscere </a:t>
            </a:r>
            <a:r>
              <a:rPr lang="it-IT" sz="2800" dirty="0"/>
              <a:t>alla cultura un’</a:t>
            </a:r>
            <a:r>
              <a:rPr lang="it-IT" sz="2800" i="1" dirty="0"/>
              <a:t>autonomia relativa </a:t>
            </a:r>
            <a:r>
              <a:rPr lang="it-IT" sz="2800" dirty="0"/>
              <a:t>dalla struttura sociale </a:t>
            </a:r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/>
              <a:t>Parte 1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77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163641"/>
            <a:ext cx="9793088" cy="449651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Concetto di rito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>
              <a:spcAft>
                <a:spcPts val="0"/>
              </a:spcAft>
            </a:pPr>
            <a:r>
              <a:rPr lang="it-IT" sz="2400" dirty="0" smtClean="0"/>
              <a:t>Carattere polisemico ed «evanescente»</a:t>
            </a:r>
          </a:p>
          <a:p>
            <a:pPr>
              <a:spcAft>
                <a:spcPts val="0"/>
              </a:spcAft>
            </a:pPr>
            <a:r>
              <a:rPr lang="it-IT" sz="2400" dirty="0" smtClean="0"/>
              <a:t>Dai fenomeni religiosi alla sfera secolare</a:t>
            </a:r>
          </a:p>
          <a:p>
            <a:pPr>
              <a:spcAft>
                <a:spcPts val="0"/>
              </a:spcAft>
            </a:pPr>
            <a:r>
              <a:rPr lang="it-IT" sz="2400" dirty="0" smtClean="0"/>
              <a:t>Dal micro al macro</a:t>
            </a:r>
          </a:p>
          <a:p>
            <a:pPr>
              <a:spcAft>
                <a:spcPts val="0"/>
              </a:spcAft>
              <a:buNone/>
            </a:pPr>
            <a:endParaRPr lang="it-IT" sz="2400" dirty="0"/>
          </a:p>
          <a:p>
            <a:pPr>
              <a:spcAft>
                <a:spcPts val="0"/>
              </a:spcAft>
              <a:buNone/>
            </a:pPr>
            <a:r>
              <a:rPr lang="it-IT" sz="2400" dirty="0" smtClean="0"/>
              <a:t>Il </a:t>
            </a:r>
            <a:r>
              <a:rPr lang="it-IT" sz="2400" dirty="0"/>
              <a:t>rituale come una modalità </a:t>
            </a:r>
            <a:r>
              <a:rPr lang="it-IT" sz="2400" dirty="0" err="1"/>
              <a:t>ideal</a:t>
            </a:r>
            <a:r>
              <a:rPr lang="it-IT" sz="2400" dirty="0"/>
              <a:t>-tipica di orientamento all’azione e di attribuzione di senso </a:t>
            </a:r>
            <a:r>
              <a:rPr lang="it-IT" sz="2400" dirty="0" smtClean="0"/>
              <a:t>all’esperienza (</a:t>
            </a:r>
            <a:r>
              <a:rPr lang="it-IT" sz="2400" dirty="0" err="1"/>
              <a:t>S</a:t>
            </a:r>
            <a:r>
              <a:rPr lang="it-IT" sz="2400" dirty="0" err="1" smtClean="0"/>
              <a:t>eligman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/>
              <a:t>Parte </a:t>
            </a:r>
            <a:r>
              <a:rPr lang="it-IT" sz="2000" b="1" cap="small" dirty="0" smtClean="0"/>
              <a:t>2</a:t>
            </a:r>
            <a:endParaRPr lang="it-IT" sz="2000" b="1" cap="small" dirty="0"/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50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163641"/>
            <a:ext cx="9793088" cy="449651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Componenti della performance rituale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>
              <a:spcAft>
                <a:spcPts val="0"/>
              </a:spcAft>
            </a:pPr>
            <a:r>
              <a:rPr lang="it-IT" sz="2800" dirty="0" smtClean="0"/>
              <a:t>Componente formale</a:t>
            </a:r>
          </a:p>
          <a:p>
            <a:pPr>
              <a:spcAft>
                <a:spcPts val="0"/>
              </a:spcAft>
            </a:pPr>
            <a:r>
              <a:rPr lang="it-IT" sz="2800" dirty="0" smtClean="0"/>
              <a:t>Componente simbolica </a:t>
            </a:r>
          </a:p>
          <a:p>
            <a:pPr>
              <a:spcAft>
                <a:spcPts val="0"/>
              </a:spcAft>
            </a:pPr>
            <a:r>
              <a:rPr lang="it-IT" sz="2800" dirty="0" smtClean="0"/>
              <a:t>Componente estetico-corporea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/>
              <a:t>Parte 2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50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215776" y="2163641"/>
            <a:ext cx="9793088" cy="449651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endParaRPr lang="it-IT" sz="2800" b="1" dirty="0" smtClean="0"/>
          </a:p>
          <a:p>
            <a:pPr>
              <a:spcAft>
                <a:spcPts val="0"/>
              </a:spcAft>
              <a:buNone/>
            </a:pPr>
            <a:r>
              <a:rPr lang="it-IT" sz="2800" b="1" dirty="0" smtClean="0"/>
              <a:t>Componente </a:t>
            </a:r>
            <a:r>
              <a:rPr lang="it-IT" sz="2800" b="1" dirty="0"/>
              <a:t>formale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  <a:p>
            <a:pPr algn="just">
              <a:spcAft>
                <a:spcPts val="0"/>
              </a:spcAft>
              <a:buNone/>
            </a:pPr>
            <a:r>
              <a:rPr lang="it-IT" sz="2400" dirty="0" smtClean="0"/>
              <a:t>Il rituale è un </a:t>
            </a:r>
            <a:r>
              <a:rPr lang="it-IT" sz="2400" i="1" dirty="0" smtClean="0"/>
              <a:t>meta-performativo</a:t>
            </a:r>
            <a:r>
              <a:rPr lang="it-IT" sz="2400" dirty="0" smtClean="0"/>
              <a:t>. </a:t>
            </a:r>
            <a:r>
              <a:rPr lang="it-IT" sz="2400" dirty="0"/>
              <a:t>Il rito funge da </a:t>
            </a:r>
            <a:r>
              <a:rPr lang="it-IT" sz="2400" i="1" dirty="0" err="1"/>
              <a:t>context</a:t>
            </a:r>
            <a:r>
              <a:rPr lang="it-IT" sz="2400" i="1" dirty="0"/>
              <a:t> maker</a:t>
            </a:r>
            <a:r>
              <a:rPr lang="it-IT" sz="2400" dirty="0"/>
              <a:t>, delimitando un particolare ambito di attività nel quale avviene una “messa in parentesi” della realtà del mondo e la creazione di un orizzonte di senso rispondente a una logica “diversa” rispetto a quella propria di altri ambiti della realtà sociale. </a:t>
            </a:r>
          </a:p>
          <a:p>
            <a:pPr>
              <a:spcAft>
                <a:spcPts val="0"/>
              </a:spcAft>
              <a:buNone/>
            </a:pPr>
            <a:endParaRPr lang="it-IT" sz="2800" b="1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227700" y="6732165"/>
            <a:ext cx="9732600" cy="646331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1400" b="1" dirty="0"/>
              <a:t>Modulo Jean </a:t>
            </a:r>
            <a:r>
              <a:rPr lang="it-IT" sz="1400" b="1" dirty="0" err="1"/>
              <a:t>Monnet</a:t>
            </a:r>
            <a:r>
              <a:rPr lang="it-IT" sz="1400" b="1" dirty="0"/>
              <a:t>: Divenire europei: la dimensione sociale dell'integrazione europea.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i="1" dirty="0" smtClean="0"/>
              <a:t>Europa in simboli</a:t>
            </a:r>
            <a:endParaRPr lang="it-IT" sz="1400" i="1" dirty="0"/>
          </a:p>
          <a:p>
            <a:pPr marL="0" lvl="0" indent="0" algn="ctr">
              <a:spcAft>
                <a:spcPts val="0"/>
              </a:spcAft>
              <a:buNone/>
            </a:pPr>
            <a:r>
              <a:rPr lang="it-IT" sz="1400" dirty="0" smtClean="0"/>
              <a:t>dott. Dario Verderame 6 maggio 2015</a:t>
            </a:r>
            <a:endParaRPr lang="it-IT" sz="1400" dirty="0"/>
          </a:p>
        </p:txBody>
      </p:sp>
      <p:sp>
        <p:nvSpPr>
          <p:cNvPr id="7" name="Titolo 6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olo 1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89544" y="241774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7429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395303" y="1741106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/>
              <a:t>Parte 2</a:t>
            </a:r>
          </a:p>
          <a:p>
            <a:pPr algn="ctr"/>
            <a:r>
              <a:rPr lang="it-IT" sz="2000" b="1" cap="small" dirty="0" smtClean="0"/>
              <a:t>Performance </a:t>
            </a:r>
            <a:r>
              <a:rPr lang="it-IT" sz="2000" b="1" cap="small" dirty="0"/>
              <a:t>rituali e società europea: una prospettiva culturale </a:t>
            </a:r>
            <a:r>
              <a:rPr lang="it-IT" sz="2000" b="1" cap="small" dirty="0" smtClean="0"/>
              <a:t>sull’Europa </a:t>
            </a:r>
            <a:endParaRPr lang="it-IT" sz="2000" b="1" cap="small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09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1703</Words>
  <Application>Microsoft Office PowerPoint</Application>
  <PresentationFormat>Personalizzato</PresentationFormat>
  <Paragraphs>298</Paragraphs>
  <Slides>19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8" baseType="lpstr">
      <vt:lpstr>Arial Unicode MS</vt:lpstr>
      <vt:lpstr>Microsoft YaHei</vt:lpstr>
      <vt:lpstr>Arial</vt:lpstr>
      <vt:lpstr>Calibri</vt:lpstr>
      <vt:lpstr>Mangal</vt:lpstr>
      <vt:lpstr>StarSymbol</vt:lpstr>
      <vt:lpstr>Tahoma</vt:lpstr>
      <vt:lpstr>Times New Roman</vt:lpstr>
      <vt:lpstr>Predefinito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 Monnet – Centro Studi Europei Dipartimento di Scienze Politiche, Sociali e della Comunicazione Università di Salerno</dc:title>
  <dc:creator>Proprietario</dc:creator>
  <cp:lastModifiedBy>Admin</cp:lastModifiedBy>
  <cp:revision>125</cp:revision>
  <cp:lastPrinted>2015-03-27T18:08:15Z</cp:lastPrinted>
  <dcterms:modified xsi:type="dcterms:W3CDTF">2016-04-18T08:33:12Z</dcterms:modified>
</cp:coreProperties>
</file>